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 snapToGrid="0"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BB0CE5-A307-4F92-985F-3B3A63CC3726}" type="datetimeFigureOut">
              <a:rPr lang="fr-FR" smtClean="0"/>
              <a:pPr/>
              <a:t>25/06/2012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987229-45C4-415C-A68C-E3025F8DC4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214950"/>
            <a:ext cx="1285884" cy="14898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-32" y="1988944"/>
            <a:ext cx="735811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Etude </a:t>
            </a:r>
            <a:r>
              <a:rPr lang="fr-FR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de la phase de Gouy pour </a:t>
            </a:r>
            <a:r>
              <a:rPr lang="fr-FR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une </a:t>
            </a:r>
            <a:r>
              <a:rPr lang="fr-FR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onde acoustique </a:t>
            </a:r>
            <a:r>
              <a:rPr lang="fr-FR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sphérique  </a:t>
            </a:r>
          </a:p>
          <a:p>
            <a:pPr algn="ctr"/>
            <a:r>
              <a:rPr lang="fr-FR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Avec et sans singularités de phase</a:t>
            </a:r>
          </a:p>
          <a:p>
            <a:pPr algn="ctr"/>
            <a:endParaRPr lang="fr-FR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42844" y="3429000"/>
            <a:ext cx="678661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C:\Documents and Settings\manipe\Bureau\Antoine\Biblio\logo_tutelle3.jpg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5738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0" y="5429264"/>
            <a:ext cx="6339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" pitchFamily="18" charset="0"/>
              </a:rPr>
              <a:t>Stage réalisé sous la direction de R. </a:t>
            </a:r>
            <a:r>
              <a:rPr lang="fr-FR" dirty="0" err="1" smtClean="0">
                <a:latin typeface="Century" pitchFamily="18" charset="0"/>
              </a:rPr>
              <a:t>Wunenburger</a:t>
            </a:r>
            <a:r>
              <a:rPr lang="fr-FR" dirty="0" smtClean="0">
                <a:latin typeface="Century" pitchFamily="18" charset="0"/>
              </a:rPr>
              <a:t>, LOMA</a:t>
            </a:r>
            <a:endParaRPr lang="fr-FR" dirty="0">
              <a:latin typeface="Century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57422" y="5786454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entury" pitchFamily="18" charset="0"/>
              </a:rPr>
              <a:t>Le 25 Juin 2012</a:t>
            </a:r>
            <a:endParaRPr lang="fr-FR" sz="1600" dirty="0">
              <a:latin typeface="Century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142844" y="1928802"/>
            <a:ext cx="685804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620118" y="3488296"/>
            <a:ext cx="188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entury" pitchFamily="18" charset="0"/>
              </a:rPr>
              <a:t>Deblais</a:t>
            </a:r>
            <a:r>
              <a:rPr lang="fr-FR" dirty="0" smtClean="0">
                <a:latin typeface="Century" pitchFamily="18" charset="0"/>
              </a:rPr>
              <a:t> Antoine</a:t>
            </a:r>
            <a:endParaRPr lang="fr-FR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54" y="1090612"/>
            <a:ext cx="5556945" cy="469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III. Résultats expérimentaux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776" y="621792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1. Le mode </a:t>
            </a:r>
            <a:r>
              <a:rPr lang="fr-FR" b="1" dirty="0">
                <a:latin typeface="Century" pitchFamily="18" charset="0"/>
              </a:rPr>
              <a:t>v</a:t>
            </a:r>
            <a:r>
              <a:rPr lang="fr-FR" b="1" dirty="0" smtClean="0">
                <a:latin typeface="Century" pitchFamily="18" charset="0"/>
              </a:rPr>
              <a:t>ortex  </a:t>
            </a:r>
            <a:endParaRPr lang="fr-FR" b="1" dirty="0">
              <a:latin typeface="Century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935707" y="1584325"/>
            <a:ext cx="4913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455591" y="1371600"/>
            <a:ext cx="22566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Schoolbook" pitchFamily="18" charset="0"/>
              </a:rPr>
              <a:t>Phase de Gouy du modèle théorique</a:t>
            </a:r>
          </a:p>
          <a:p>
            <a:endParaRPr lang="fr-FR" sz="1600" dirty="0">
              <a:latin typeface="Century Schoolbook" pitchFamily="18" charset="0"/>
            </a:endParaRPr>
          </a:p>
          <a:p>
            <a:r>
              <a:rPr lang="fr-FR" sz="1600" dirty="0" smtClean="0">
                <a:latin typeface="Century Schoolbook" pitchFamily="18" charset="0"/>
              </a:rPr>
              <a:t>Points expérimentaux</a:t>
            </a:r>
          </a:p>
          <a:p>
            <a:endParaRPr lang="fr-FR" dirty="0">
              <a:latin typeface="Century Schoolbook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133767" y="2172994"/>
            <a:ext cx="161561" cy="1515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832506" y="3251850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505574" y="3066582"/>
            <a:ext cx="263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Bonne corrélation entre modèle paraxiale et expérimentation.</a:t>
            </a:r>
            <a:endParaRPr lang="fr-FR" sz="1400" dirty="0">
              <a:latin typeface="Century Schoolbook" pitchFamily="18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832506" y="4061475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505574" y="3975282"/>
            <a:ext cx="2638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Comportement linéaire de la phase de Gouy.</a:t>
            </a:r>
            <a:endParaRPr lang="fr-FR" sz="1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IV. Conclusion et perspectives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6" y="2559457"/>
            <a:ext cx="2809874" cy="1643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2844" y="687943"/>
            <a:ext cx="3464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EF39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Configuration « </a:t>
            </a:r>
            <a:r>
              <a:rPr lang="fr-FR" sz="1600" b="1" dirty="0" err="1" smtClean="0">
                <a:solidFill>
                  <a:srgbClr val="EF39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Non-Vortex</a:t>
            </a:r>
            <a:r>
              <a:rPr lang="fr-FR" sz="1600" b="1" dirty="0" smtClean="0">
                <a:solidFill>
                  <a:srgbClr val="EF39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»</a:t>
            </a:r>
            <a:endParaRPr lang="fr-FR" sz="1600" b="1" dirty="0">
              <a:solidFill>
                <a:srgbClr val="EF39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15838" y="1518300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66775" y="1323975"/>
            <a:ext cx="36671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Vérification expérimentale du comportement linéaire de la phase de Gouy pour une onde sphérique focalisée  : en accord avec les prédictions théoriques  de Wolf (figure 1).</a:t>
            </a:r>
            <a:endParaRPr lang="fr-FR" sz="1400" dirty="0">
              <a:latin typeface="Century Schoolbook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34950" y="4775850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57250" y="4643675"/>
            <a:ext cx="3800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Comparer les résultats expérimentaux aux prédictions (source [2]).</a:t>
            </a:r>
            <a:endParaRPr lang="fr-FR" sz="1400" dirty="0">
              <a:latin typeface="Century Schoolbook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4731198" y="1036022"/>
            <a:ext cx="18870" cy="3974131"/>
          </a:xfrm>
          <a:prstGeom prst="line">
            <a:avLst/>
          </a:prstGeom>
          <a:ln w="28575">
            <a:solidFill>
              <a:srgbClr val="EF3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124419" y="754618"/>
            <a:ext cx="3464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EF39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Configuration Vortex </a:t>
            </a:r>
            <a:endParaRPr lang="fr-FR" sz="1600" b="1" dirty="0">
              <a:solidFill>
                <a:srgbClr val="EF39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4978338" y="1512600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562538" y="1323975"/>
            <a:ext cx="33623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Pour la première fois, prédiction théorique de la phase de Gouy pour un vortex acoustique.</a:t>
            </a:r>
            <a:endParaRPr lang="fr-FR" sz="1400" dirty="0">
              <a:latin typeface="Century Schoolbook" pitchFamily="18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4978338" y="2447924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562538" y="2297847"/>
            <a:ext cx="346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Résultats expérimentaux en accord avec la modèle théorique développé.</a:t>
            </a:r>
            <a:endParaRPr lang="fr-FR" sz="1400" dirty="0">
              <a:latin typeface="Century Schoolbook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899036" y="4212527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Source : [2]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1179" y="6498527"/>
            <a:ext cx="5150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[</a:t>
            </a:r>
            <a:r>
              <a:rPr lang="fr-FR" sz="1200" dirty="0"/>
              <a:t>2</a:t>
            </a:r>
            <a:r>
              <a:rPr lang="fr-FR" sz="1200" dirty="0" smtClean="0"/>
              <a:t>] : </a:t>
            </a:r>
            <a:r>
              <a:rPr lang="fr-FR" sz="1200" dirty="0" err="1" smtClean="0"/>
              <a:t>T.D.Visser</a:t>
            </a:r>
            <a:r>
              <a:rPr lang="fr-FR" sz="1200" dirty="0"/>
              <a:t>, </a:t>
            </a:r>
            <a:r>
              <a:rPr lang="fr-FR" sz="1200" dirty="0" err="1"/>
              <a:t>E.Wolf</a:t>
            </a:r>
            <a:r>
              <a:rPr lang="fr-FR" sz="1200" dirty="0"/>
              <a:t>, </a:t>
            </a:r>
            <a:r>
              <a:rPr lang="fr-FR" sz="1200" dirty="0" err="1"/>
              <a:t>Optics</a:t>
            </a:r>
            <a:r>
              <a:rPr lang="fr-FR" sz="1200" dirty="0"/>
              <a:t> Communications 283 (2010) </a:t>
            </a:r>
            <a:r>
              <a:rPr lang="fr-FR" sz="1200" dirty="0" smtClean="0"/>
              <a:t>3371-3375.</a:t>
            </a:r>
            <a:endParaRPr lang="fr-FR" sz="1200" dirty="0"/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5010026" y="4790928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594226" y="4614328"/>
            <a:ext cx="3178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Expérimentation contrôlée en température : cuve </a:t>
            </a:r>
            <a:r>
              <a:rPr lang="fr-FR" sz="1400" dirty="0" err="1" smtClean="0">
                <a:latin typeface="Century Schoolbook" pitchFamily="18" charset="0"/>
              </a:rPr>
              <a:t>thermostatée</a:t>
            </a:r>
            <a:r>
              <a:rPr lang="fr-FR" sz="1400" dirty="0" smtClean="0">
                <a:latin typeface="Century Schoolbook" pitchFamily="18" charset="0"/>
              </a:rPr>
              <a:t>.</a:t>
            </a:r>
            <a:endParaRPr lang="fr-FR" sz="1400" dirty="0">
              <a:latin typeface="Century Schoolbook" pitchFamily="18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5025777" y="5555405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715000" y="5400675"/>
            <a:ext cx="3209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Angle d’ouverture du transducteur à réduire pour travailler convenablement dans le modèle  </a:t>
            </a:r>
            <a:r>
              <a:rPr lang="fr-FR" sz="1400" dirty="0" err="1" smtClean="0">
                <a:latin typeface="Century Schoolbook" pitchFamily="18" charset="0"/>
              </a:rPr>
              <a:t>paraxial</a:t>
            </a:r>
            <a:r>
              <a:rPr lang="fr-FR" sz="1400" dirty="0" smtClean="0">
                <a:latin typeface="Century Schoolbook" pitchFamily="18" charset="0"/>
              </a:rPr>
              <a:t>. </a:t>
            </a:r>
            <a:endParaRPr lang="fr-FR" sz="1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6" grpId="0"/>
      <p:bldP spid="14" grpId="0"/>
      <p:bldP spid="18" grpId="0"/>
      <p:bldP spid="21" grpId="0"/>
      <p:bldP spid="23" grpId="0"/>
      <p:bldP spid="26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2425" y="2556420"/>
            <a:ext cx="8154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Merci de votre attention</a:t>
            </a:r>
            <a:endParaRPr lang="fr-F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26257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Sommaire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1285860"/>
            <a:ext cx="207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fr-FR" sz="2000" b="1" dirty="0" smtClean="0">
                <a:latin typeface="Century" pitchFamily="18" charset="0"/>
              </a:rPr>
              <a:t>Introduction</a:t>
            </a:r>
            <a:endParaRPr lang="fr-FR" b="1" dirty="0" smtClean="0">
              <a:latin typeface="Century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2000240"/>
            <a:ext cx="5112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entury" pitchFamily="18" charset="0"/>
              </a:rPr>
              <a:t>II. Etude théorique du champ de pression</a:t>
            </a:r>
          </a:p>
          <a:p>
            <a:r>
              <a:rPr lang="fr-FR" b="1" dirty="0" smtClean="0">
                <a:latin typeface="Century" pitchFamily="18" charset="0"/>
              </a:rPr>
              <a:t>       -</a:t>
            </a:r>
            <a:r>
              <a:rPr lang="fr-FR" sz="1600" dirty="0" smtClean="0">
                <a:latin typeface="Century" pitchFamily="18" charset="0"/>
              </a:rPr>
              <a:t>Mode « Non-Vortex »</a:t>
            </a:r>
          </a:p>
          <a:p>
            <a:r>
              <a:rPr lang="fr-FR" sz="1600" dirty="0">
                <a:latin typeface="Century" pitchFamily="18" charset="0"/>
              </a:rPr>
              <a:t> </a:t>
            </a:r>
            <a:r>
              <a:rPr lang="fr-FR" sz="1600" dirty="0" smtClean="0">
                <a:latin typeface="Century" pitchFamily="18" charset="0"/>
              </a:rPr>
              <a:t>      </a:t>
            </a:r>
            <a:r>
              <a:rPr lang="fr-FR" sz="1600" b="1" dirty="0" smtClean="0">
                <a:latin typeface="Century" pitchFamily="18" charset="0"/>
              </a:rPr>
              <a:t> -</a:t>
            </a:r>
            <a:r>
              <a:rPr lang="fr-FR" sz="1600" dirty="0" smtClean="0">
                <a:latin typeface="Century" pitchFamily="18" charset="0"/>
              </a:rPr>
              <a:t>Mode « Vortex »</a:t>
            </a:r>
            <a:endParaRPr lang="fr-FR" sz="1600" dirty="0">
              <a:latin typeface="Century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282" y="3071810"/>
            <a:ext cx="3629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entury" pitchFamily="18" charset="0"/>
              </a:rPr>
              <a:t>III. Résultats expérimentaux</a:t>
            </a:r>
            <a:endParaRPr lang="fr-FR" sz="2000" b="1" dirty="0">
              <a:latin typeface="Century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285720" y="857232"/>
            <a:ext cx="221457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85720" y="285728"/>
            <a:ext cx="221457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4282" y="3774048"/>
            <a:ext cx="3726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entury" pitchFamily="18" charset="0"/>
              </a:rPr>
              <a:t>IV. Conclusion et perspectives</a:t>
            </a:r>
            <a:endParaRPr lang="fr-FR" sz="2000" b="1" dirty="0">
              <a:latin typeface="Century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142852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I. Introduction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282" y="642918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4282" y="928670"/>
            <a:ext cx="399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Qu’appelle -</a:t>
            </a:r>
            <a:r>
              <a:rPr lang="fr-FR" b="1" dirty="0" err="1" smtClean="0">
                <a:latin typeface="Century" pitchFamily="18" charset="0"/>
              </a:rPr>
              <a:t>t-on</a:t>
            </a:r>
            <a:r>
              <a:rPr lang="fr-FR" b="1" dirty="0" smtClean="0">
                <a:latin typeface="Century" pitchFamily="18" charset="0"/>
              </a:rPr>
              <a:t> vortex acoustique ?</a:t>
            </a:r>
            <a:endParaRPr lang="fr-FR" b="1" dirty="0">
              <a:latin typeface="Century" pitchFamily="18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016" y="1476744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2676322" y="1987094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" pitchFamily="18" charset="0"/>
              </a:rPr>
              <a:t>- Vortex de charge 1 : l’onde s’enroule une fois sur sa longueur  autour de son axe de propagation.</a:t>
            </a:r>
            <a:endParaRPr lang="fr-FR" dirty="0">
              <a:latin typeface="Century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4282" y="6488668"/>
            <a:ext cx="6715172" cy="24622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000" dirty="0" smtClean="0">
                <a:latin typeface="Century" pitchFamily="18" charset="0"/>
              </a:rPr>
              <a:t>[1] Extrait de </a:t>
            </a:r>
            <a:r>
              <a:rPr lang="fr-FR" sz="1000" dirty="0" err="1" smtClean="0">
                <a:latin typeface="Century" pitchFamily="18" charset="0"/>
              </a:rPr>
              <a:t>F.Pampaloni</a:t>
            </a:r>
            <a:r>
              <a:rPr lang="fr-FR" sz="1000" dirty="0" smtClean="0">
                <a:latin typeface="Century" pitchFamily="18" charset="0"/>
              </a:rPr>
              <a:t> et </a:t>
            </a:r>
            <a:r>
              <a:rPr lang="fr-FR" sz="1000" dirty="0" err="1" smtClean="0">
                <a:latin typeface="Century" pitchFamily="18" charset="0"/>
              </a:rPr>
              <a:t>J.Enderlein</a:t>
            </a:r>
            <a:r>
              <a:rPr lang="fr-FR" sz="1000" dirty="0" smtClean="0">
                <a:latin typeface="Century" pitchFamily="18" charset="0"/>
              </a:rPr>
              <a:t>, </a:t>
            </a:r>
            <a:r>
              <a:rPr lang="fr-FR" sz="1000" dirty="0" err="1" smtClean="0">
                <a:latin typeface="Century" pitchFamily="18" charset="0"/>
              </a:rPr>
              <a:t>Gaussian</a:t>
            </a:r>
            <a:r>
              <a:rPr lang="fr-FR" sz="1000" dirty="0" smtClean="0">
                <a:latin typeface="Century" pitchFamily="18" charset="0"/>
              </a:rPr>
              <a:t> Hermite-</a:t>
            </a:r>
            <a:r>
              <a:rPr lang="fr-FR" sz="1000" dirty="0" err="1" smtClean="0">
                <a:latin typeface="Century" pitchFamily="18" charset="0"/>
              </a:rPr>
              <a:t>Gaussian</a:t>
            </a:r>
            <a:r>
              <a:rPr lang="fr-FR" sz="1000" dirty="0" smtClean="0">
                <a:latin typeface="Century" pitchFamily="18" charset="0"/>
              </a:rPr>
              <a:t> and Laguerre-Gauss </a:t>
            </a:r>
            <a:r>
              <a:rPr lang="fr-FR" sz="1000" dirty="0" err="1" smtClean="0">
                <a:latin typeface="Century" pitchFamily="18" charset="0"/>
              </a:rPr>
              <a:t>beams</a:t>
            </a:r>
            <a:r>
              <a:rPr lang="fr-FR" sz="1000" dirty="0">
                <a:latin typeface="Century" pitchFamily="18" charset="0"/>
              </a:rPr>
              <a:t> </a:t>
            </a:r>
            <a:r>
              <a:rPr lang="fr-FR" sz="1000" dirty="0" smtClean="0">
                <a:latin typeface="Century" pitchFamily="18" charset="0"/>
              </a:rPr>
              <a:t>: a primer.</a:t>
            </a:r>
            <a:endParaRPr lang="fr-FR" sz="1000" dirty="0">
              <a:latin typeface="Century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44652" y="350272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" pitchFamily="18" charset="0"/>
              </a:rPr>
              <a:t>Source : [1]</a:t>
            </a:r>
            <a:endParaRPr lang="fr-FR" sz="1200" dirty="0"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8499" y="4186809"/>
            <a:ext cx="1596971" cy="148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899" y="3898583"/>
            <a:ext cx="2553836" cy="191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necteur droit 13"/>
          <p:cNvCxnSpPr/>
          <p:nvPr/>
        </p:nvCxnSpPr>
        <p:spPr>
          <a:xfrm rot="16200000" flipH="1">
            <a:off x="11419" y="4544000"/>
            <a:ext cx="719135" cy="47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6200000" flipH="1">
            <a:off x="839714" y="4557907"/>
            <a:ext cx="719135" cy="47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95928" y="5138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" pitchFamily="18" charset="0"/>
              </a:rPr>
              <a:t>0</a:t>
            </a:r>
            <a:endParaRPr lang="fr-FR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184905" y="4919472"/>
            <a:ext cx="469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π/4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169665" y="4623816"/>
            <a:ext cx="55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2π/4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44112" y="4367784"/>
            <a:ext cx="810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3π/4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547873" y="431596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4</a:t>
            </a:r>
            <a:r>
              <a:rPr lang="el-GR" sz="1400" dirty="0" smtClean="0">
                <a:solidFill>
                  <a:schemeClr val="bg1"/>
                </a:solidFill>
                <a:latin typeface="Century" pitchFamily="18" charset="0"/>
              </a:rPr>
              <a:t>π</a:t>
            </a:r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343657" y="4623816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5</a:t>
            </a:r>
            <a:r>
              <a:rPr lang="el-GR" sz="1400" dirty="0" smtClean="0">
                <a:solidFill>
                  <a:schemeClr val="bg1"/>
                </a:solidFill>
                <a:latin typeface="Century" pitchFamily="18" charset="0"/>
              </a:rPr>
              <a:t>π</a:t>
            </a:r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334513" y="4888992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6</a:t>
            </a:r>
            <a:r>
              <a:rPr lang="el-GR" sz="1400" dirty="0" smtClean="0">
                <a:solidFill>
                  <a:schemeClr val="bg1"/>
                </a:solidFill>
                <a:latin typeface="Century" pitchFamily="18" charset="0"/>
              </a:rPr>
              <a:t>π</a:t>
            </a:r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63113" y="5172456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7</a:t>
            </a:r>
            <a:r>
              <a:rPr lang="el-GR" sz="1400" dirty="0" smtClean="0">
                <a:solidFill>
                  <a:schemeClr val="bg1"/>
                </a:solidFill>
                <a:latin typeface="Century" pitchFamily="18" charset="0"/>
              </a:rPr>
              <a:t>π</a:t>
            </a:r>
            <a:r>
              <a:rPr lang="fr-FR" sz="1400" dirty="0" smtClean="0">
                <a:solidFill>
                  <a:schemeClr val="bg1"/>
                </a:solidFill>
                <a:latin typeface="Century" pitchFamily="18" charset="0"/>
              </a:rPr>
              <a:t>/4</a:t>
            </a:r>
            <a:endParaRPr lang="fr-FR" sz="1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01753" y="5843016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latin typeface="Century" pitchFamily="18" charset="0"/>
              </a:rPr>
              <a:t>Coupe transversale du transducteur acoustique</a:t>
            </a:r>
            <a:endParaRPr lang="fr-FR" sz="1050" dirty="0">
              <a:latin typeface="Century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206497" y="5711952"/>
            <a:ext cx="1621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>
                <a:latin typeface="Century" pitchFamily="18" charset="0"/>
              </a:rPr>
              <a:t>Vue de dessus</a:t>
            </a:r>
            <a:endParaRPr lang="fr-FR" sz="1050" dirty="0">
              <a:latin typeface="Century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28" y="3119929"/>
            <a:ext cx="2285550" cy="267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1292" y="5801742"/>
            <a:ext cx="17620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50" dirty="0">
                <a:solidFill>
                  <a:prstClr val="white"/>
                </a:solidFill>
                <a:latin typeface="Century Schoolbook" pitchFamily="18" charset="0"/>
              </a:rPr>
              <a:t>Déclaration des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4331208" y="2429256"/>
            <a:ext cx="1865376" cy="448056"/>
          </a:xfrm>
          <a:prstGeom prst="rect">
            <a:avLst/>
          </a:prstGeom>
          <a:solidFill>
            <a:schemeClr val="tx1">
              <a:lumMod val="50000"/>
              <a:alpha val="1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38328" y="2395728"/>
            <a:ext cx="1865376" cy="448056"/>
          </a:xfrm>
          <a:prstGeom prst="rect">
            <a:avLst/>
          </a:prstGeom>
          <a:solidFill>
            <a:schemeClr val="tx1">
              <a:lumMod val="50000"/>
              <a:alpha val="1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156" y="1073834"/>
            <a:ext cx="600079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II. Etude théorique du champ de pression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42844" y="648634"/>
            <a:ext cx="736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" pitchFamily="18" charset="0"/>
              </a:rPr>
              <a:t>Expression du champ de pression pour un transducteur sphérique :</a:t>
            </a:r>
            <a:endParaRPr lang="fr-FR" dirty="0">
              <a:latin typeface="Century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rot="5400000">
            <a:off x="1644693" y="4171182"/>
            <a:ext cx="3375575" cy="18868"/>
          </a:xfrm>
          <a:prstGeom prst="line">
            <a:avLst/>
          </a:prstGeom>
          <a:ln w="28575">
            <a:solidFill>
              <a:srgbClr val="EF3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38344" y="1368730"/>
            <a:ext cx="448056" cy="285752"/>
          </a:xfrm>
          <a:prstGeom prst="rect">
            <a:avLst/>
          </a:prstGeom>
          <a:solidFill>
            <a:srgbClr val="EF397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>
            <a:stCxn id="17" idx="2"/>
            <a:endCxn id="28" idx="0"/>
          </p:cNvCxnSpPr>
          <p:nvPr/>
        </p:nvCxnSpPr>
        <p:spPr>
          <a:xfrm rot="5400000">
            <a:off x="2896071" y="29427"/>
            <a:ext cx="741246" cy="3991356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7" idx="2"/>
            <a:endCxn id="32" idx="0"/>
          </p:cNvCxnSpPr>
          <p:nvPr/>
        </p:nvCxnSpPr>
        <p:spPr>
          <a:xfrm rot="16200000" flipH="1">
            <a:off x="4875747" y="2041107"/>
            <a:ext cx="774774" cy="1524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11480" y="2432304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« Non-Vortex »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587240" y="2447544"/>
            <a:ext cx="120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« Vortex »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6232" y="1854518"/>
            <a:ext cx="1116711" cy="36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ZoneTexte 37"/>
          <p:cNvSpPr txBox="1"/>
          <p:nvPr/>
        </p:nvSpPr>
        <p:spPr>
          <a:xfrm>
            <a:off x="228601" y="3145536"/>
            <a:ext cx="2615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" pitchFamily="18" charset="0"/>
              </a:rPr>
              <a:t>Les éléments sont en phase : </a:t>
            </a:r>
            <a:r>
              <a:rPr lang="el-GR" sz="1600" dirty="0" smtClean="0">
                <a:latin typeface="Century" pitchFamily="18" charset="0"/>
              </a:rPr>
              <a:t>φ</a:t>
            </a:r>
            <a:r>
              <a:rPr lang="fr-FR" sz="1600" dirty="0" smtClean="0">
                <a:latin typeface="Century" pitchFamily="18" charset="0"/>
              </a:rPr>
              <a:t>’ = 0 </a:t>
            </a:r>
            <a:endParaRPr lang="fr-FR" sz="1600" dirty="0">
              <a:latin typeface="Century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4422" y="1083945"/>
            <a:ext cx="2476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1104" y="4043172"/>
            <a:ext cx="3149381" cy="121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2648" y="4375596"/>
            <a:ext cx="1207008" cy="39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ZoneTexte 49"/>
          <p:cNvSpPr txBox="1"/>
          <p:nvPr/>
        </p:nvSpPr>
        <p:spPr>
          <a:xfrm>
            <a:off x="4184904" y="3133344"/>
            <a:ext cx="3285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" pitchFamily="18" charset="0"/>
              </a:rPr>
              <a:t>La phase suit une distribution discrète :</a:t>
            </a:r>
            <a:endParaRPr lang="fr-FR" sz="1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8" grpId="0" animBg="1"/>
      <p:bldP spid="7" grpId="0"/>
      <p:bldP spid="17" grpId="0" animBg="1"/>
      <p:bldP spid="24" grpId="0"/>
      <p:bldP spid="25" grpId="0"/>
      <p:bldP spid="38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II. Etude théorique du champ de pression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93776" y="621792"/>
            <a:ext cx="294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1. Le mode « Non-Vortex »</a:t>
            </a:r>
            <a:endParaRPr lang="fr-FR" b="1" dirty="0">
              <a:latin typeface="Century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02" y="1195388"/>
            <a:ext cx="3069812" cy="265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5378" y="1188920"/>
            <a:ext cx="3010349" cy="265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0406" y="3965267"/>
            <a:ext cx="3240770" cy="254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Connecteur droit avec flèche 2"/>
          <p:cNvCxnSpPr/>
          <p:nvPr/>
        </p:nvCxnSpPr>
        <p:spPr>
          <a:xfrm>
            <a:off x="3438493" y="2514372"/>
            <a:ext cx="1295432" cy="0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490880" y="2568833"/>
            <a:ext cx="119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Century Schoolbook" pitchFamily="18" charset="0"/>
              </a:rPr>
              <a:t>- Contribution </a:t>
            </a:r>
            <a:r>
              <a:rPr lang="fr-FR" sz="1200" b="1" dirty="0" smtClean="0">
                <a:latin typeface="Century Schoolbook" pitchFamily="18" charset="0"/>
              </a:rPr>
              <a:t>plane</a:t>
            </a:r>
            <a:r>
              <a:rPr lang="fr-FR" sz="1200" dirty="0" smtClean="0">
                <a:latin typeface="Century Schoolbook" pitchFamily="18" charset="0"/>
              </a:rPr>
              <a:t> de l’onde « </a:t>
            </a:r>
            <a:r>
              <a:rPr lang="fr-FR" sz="1200" dirty="0" err="1" smtClean="0">
                <a:latin typeface="Century Schoolbook" pitchFamily="18" charset="0"/>
              </a:rPr>
              <a:t>kz</a:t>
            </a:r>
            <a:r>
              <a:rPr lang="fr-FR" sz="1200" dirty="0" smtClean="0">
                <a:latin typeface="Century Schoolbook" pitchFamily="18" charset="0"/>
              </a:rPr>
              <a:t> »</a:t>
            </a:r>
            <a:endParaRPr lang="fr-FR" sz="1200" dirty="0">
              <a:latin typeface="Century Schoolbook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3580" y="5173291"/>
            <a:ext cx="164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Century Schoolbook" pitchFamily="18" charset="0"/>
              </a:rPr>
              <a:t>- Contribution </a:t>
            </a:r>
            <a:r>
              <a:rPr lang="fr-FR" sz="1200" b="1" dirty="0" smtClean="0">
                <a:latin typeface="Century Schoolbook" pitchFamily="18" charset="0"/>
              </a:rPr>
              <a:t>sphérique</a:t>
            </a:r>
            <a:r>
              <a:rPr lang="fr-FR" sz="1200" dirty="0" smtClean="0">
                <a:latin typeface="Century Schoolbook" pitchFamily="18" charset="0"/>
              </a:rPr>
              <a:t> de l’onde</a:t>
            </a:r>
            <a:endParaRPr lang="fr-FR" sz="1200" dirty="0">
              <a:latin typeface="Century Schoolbook" pitchFamily="18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690530" y="5164754"/>
            <a:ext cx="1295432" cy="0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 flipH="1">
            <a:off x="2731588" y="6512878"/>
            <a:ext cx="2478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Détermination de la courbure des ondes</a:t>
            </a:r>
            <a:endParaRPr lang="fr-FR" sz="1000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5712836" y="5164754"/>
            <a:ext cx="1295432" cy="0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712836" y="5231740"/>
            <a:ext cx="1295432" cy="0"/>
          </a:xfrm>
          <a:prstGeom prst="straightConnector1">
            <a:avLst/>
          </a:prstGeom>
          <a:ln w="19050">
            <a:solidFill>
              <a:srgbClr val="EF39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II. Etude théorique du champ de pression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93776" y="621792"/>
            <a:ext cx="294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1. Le mode « Non-Vortex »</a:t>
            </a:r>
            <a:endParaRPr lang="fr-FR" b="1" dirty="0"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1" y="1209675"/>
            <a:ext cx="5329367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>
            <a:off x="5871391" y="3965666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455591" y="3793700"/>
            <a:ext cx="2574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 Schoolbook" pitchFamily="18" charset="0"/>
              </a:rPr>
              <a:t>Comportement linéaire de la phase de Gouy</a:t>
            </a:r>
            <a:endParaRPr lang="fr-FR" dirty="0">
              <a:latin typeface="Century Schoolbook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55591" y="1371600"/>
            <a:ext cx="2256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 Schoolbook" pitchFamily="18" charset="0"/>
              </a:rPr>
              <a:t>Phase de Gouy du modèle théorique</a:t>
            </a:r>
          </a:p>
          <a:p>
            <a:endParaRPr lang="fr-FR" dirty="0">
              <a:latin typeface="Century Schoolbook" pitchFamily="18" charset="0"/>
            </a:endParaRPr>
          </a:p>
          <a:p>
            <a:r>
              <a:rPr lang="fr-FR" dirty="0" err="1" smtClean="0">
                <a:latin typeface="Century Schoolbook" pitchFamily="18" charset="0"/>
              </a:rPr>
              <a:t>Arctan</a:t>
            </a:r>
            <a:r>
              <a:rPr lang="fr-FR" dirty="0" smtClean="0">
                <a:latin typeface="Century Schoolbook" pitchFamily="18" charset="0"/>
              </a:rPr>
              <a:t>(z/</a:t>
            </a:r>
            <a:r>
              <a:rPr lang="fr-FR" dirty="0" err="1" smtClean="0">
                <a:latin typeface="Century Schoolbook" pitchFamily="18" charset="0"/>
              </a:rPr>
              <a:t>zr</a:t>
            </a:r>
            <a:r>
              <a:rPr lang="fr-FR" dirty="0" smtClean="0">
                <a:latin typeface="Century Schoolbook" pitchFamily="18" charset="0"/>
              </a:rPr>
              <a:t>)</a:t>
            </a:r>
          </a:p>
          <a:p>
            <a:endParaRPr lang="fr-FR" dirty="0">
              <a:latin typeface="Century Schoolbook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5871391" y="1587500"/>
            <a:ext cx="4913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862682" y="2413000"/>
            <a:ext cx="4913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6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II. Etude théorique du champ de pression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776" y="621792"/>
            <a:ext cx="216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1. Le mode Vortex </a:t>
            </a:r>
            <a:endParaRPr lang="fr-FR" b="1" dirty="0">
              <a:latin typeface="Century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04" y="1125941"/>
            <a:ext cx="5268019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5871391" y="1587500"/>
            <a:ext cx="4913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62682" y="2413000"/>
            <a:ext cx="4913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455591" y="1371600"/>
            <a:ext cx="2256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 Schoolbook" pitchFamily="18" charset="0"/>
              </a:rPr>
              <a:t>Phase de Gouy du modèle théorique</a:t>
            </a:r>
          </a:p>
          <a:p>
            <a:endParaRPr lang="fr-FR" dirty="0">
              <a:latin typeface="Century Schoolbook" pitchFamily="18" charset="0"/>
            </a:endParaRPr>
          </a:p>
          <a:p>
            <a:r>
              <a:rPr lang="fr-FR" dirty="0" err="1" smtClean="0">
                <a:latin typeface="Century Schoolbook" pitchFamily="18" charset="0"/>
              </a:rPr>
              <a:t>Arctan</a:t>
            </a:r>
            <a:r>
              <a:rPr lang="fr-FR" dirty="0" smtClean="0">
                <a:latin typeface="Century Schoolbook" pitchFamily="18" charset="0"/>
              </a:rPr>
              <a:t>(z/</a:t>
            </a:r>
            <a:r>
              <a:rPr lang="fr-FR" dirty="0" err="1" smtClean="0">
                <a:latin typeface="Century Schoolbook" pitchFamily="18" charset="0"/>
              </a:rPr>
              <a:t>zr</a:t>
            </a:r>
            <a:r>
              <a:rPr lang="fr-FR" dirty="0" smtClean="0">
                <a:latin typeface="Century Schoolbook" pitchFamily="18" charset="0"/>
              </a:rPr>
              <a:t>)</a:t>
            </a:r>
          </a:p>
          <a:p>
            <a:endParaRPr lang="fr-FR" dirty="0">
              <a:latin typeface="Century Schoolbook" pitchFamily="18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778500" y="3396860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375400" y="3224894"/>
            <a:ext cx="2574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 Schoolbook" pitchFamily="18" charset="0"/>
              </a:rPr>
              <a:t>Comportement également linéaire de la phase de Gouy</a:t>
            </a:r>
            <a:endParaRPr lang="fr-FR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219199"/>
            <a:ext cx="5900737" cy="442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II. Etude théorique du champ de pression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776" y="621792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Dispositif expérimental </a:t>
            </a:r>
            <a:endParaRPr lang="fr-FR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1" y="991124"/>
            <a:ext cx="6126207" cy="459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entury" pitchFamily="18" charset="0"/>
              </a:rPr>
              <a:t>III. Résultats expérimentaux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500042"/>
            <a:ext cx="40005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776" y="621792"/>
            <a:ext cx="30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entury" pitchFamily="18" charset="0"/>
              </a:rPr>
              <a:t>1. Le mode « </a:t>
            </a:r>
            <a:r>
              <a:rPr lang="fr-FR" b="1" dirty="0" err="1" smtClean="0">
                <a:latin typeface="Century" pitchFamily="18" charset="0"/>
              </a:rPr>
              <a:t>Non-Vortex</a:t>
            </a:r>
            <a:r>
              <a:rPr lang="fr-FR" b="1" dirty="0" smtClean="0">
                <a:latin typeface="Century" pitchFamily="18" charset="0"/>
              </a:rPr>
              <a:t> » </a:t>
            </a:r>
            <a:endParaRPr lang="fr-FR" b="1" dirty="0">
              <a:latin typeface="Century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505537" y="1577975"/>
            <a:ext cx="4913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086902" y="1371600"/>
            <a:ext cx="22566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entury Schoolbook" pitchFamily="18" charset="0"/>
              </a:rPr>
              <a:t>Phase de Gouy du modèle théorique</a:t>
            </a:r>
          </a:p>
          <a:p>
            <a:endParaRPr lang="fr-FR" sz="1600" dirty="0">
              <a:latin typeface="Century Schoolbook" pitchFamily="18" charset="0"/>
            </a:endParaRPr>
          </a:p>
          <a:p>
            <a:r>
              <a:rPr lang="fr-FR" sz="1600" dirty="0" smtClean="0">
                <a:latin typeface="Century Schoolbook" pitchFamily="18" charset="0"/>
              </a:rPr>
              <a:t>Points expérimentaux</a:t>
            </a:r>
          </a:p>
          <a:p>
            <a:endParaRPr lang="fr-FR" dirty="0">
              <a:latin typeface="Century Schoolbook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748552" y="2191610"/>
            <a:ext cx="161561" cy="1515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537232" y="2911085"/>
            <a:ext cx="584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210300" y="2725817"/>
            <a:ext cx="263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entury Schoolbook" pitchFamily="18" charset="0"/>
              </a:rPr>
              <a:t>L’expérimentation confirme</a:t>
            </a:r>
          </a:p>
          <a:p>
            <a:r>
              <a:rPr lang="fr-FR" sz="1400" dirty="0" smtClean="0">
                <a:latin typeface="Century Schoolbook" pitchFamily="18" charset="0"/>
              </a:rPr>
              <a:t>Le comportement linéaire de la phase de Gouy.</a:t>
            </a:r>
            <a:endParaRPr lang="fr-FR" sz="1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1086</TotalTime>
  <Words>453</Words>
  <Application>Microsoft Office PowerPoint</Application>
  <PresentationFormat>Affichage à l'écran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Technique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manipe</dc:creator>
  <cp:lastModifiedBy>VILLAIN-GUILLOT Simon</cp:lastModifiedBy>
  <cp:revision>129</cp:revision>
  <dcterms:created xsi:type="dcterms:W3CDTF">2012-06-21T08:23:34Z</dcterms:created>
  <dcterms:modified xsi:type="dcterms:W3CDTF">2012-06-25T12:55:10Z</dcterms:modified>
</cp:coreProperties>
</file>