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2" r:id="rId6"/>
    <p:sldId id="263" r:id="rId7"/>
    <p:sldId id="264" r:id="rId8"/>
    <p:sldId id="268" r:id="rId9"/>
    <p:sldId id="265" r:id="rId10"/>
    <p:sldId id="266" r:id="rId11"/>
    <p:sldId id="267" r:id="rId12"/>
    <p:sldId id="269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397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 snapToGrid="0">
      <p:cViewPr>
        <p:scale>
          <a:sx n="100" d="100"/>
          <a:sy n="100" d="100"/>
        </p:scale>
        <p:origin x="-300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pied de page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orme libre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Forme libre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DBB0CE5-A307-4F92-985F-3B3A63CC3726}" type="datetimeFigureOut">
              <a:rPr lang="fr-FR" smtClean="0"/>
              <a:pPr/>
              <a:t>25/06/2012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5987229-45C4-415C-A68C-E3025F8DC41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272" y="5214950"/>
            <a:ext cx="1285884" cy="1489838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ZoneTexte 5"/>
          <p:cNvSpPr txBox="1"/>
          <p:nvPr/>
        </p:nvSpPr>
        <p:spPr>
          <a:xfrm>
            <a:off x="-32" y="1988944"/>
            <a:ext cx="7358114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Etude </a:t>
            </a:r>
            <a:r>
              <a:rPr lang="fr-FR" sz="28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de la phase de Gouy pour </a:t>
            </a:r>
            <a:r>
              <a:rPr lang="fr-FR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une </a:t>
            </a:r>
            <a:r>
              <a:rPr lang="fr-FR" sz="2800" b="1" cap="small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onde acoustique </a:t>
            </a:r>
            <a:r>
              <a:rPr lang="fr-FR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sphérique  </a:t>
            </a:r>
          </a:p>
          <a:p>
            <a:pPr algn="ctr"/>
            <a:r>
              <a:rPr lang="fr-FR" sz="2800" b="1" cap="small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Avec et sans singularités de phase</a:t>
            </a:r>
          </a:p>
          <a:p>
            <a:pPr algn="ctr"/>
            <a:endParaRPr lang="fr-FR" sz="3200" b="1" cap="small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  <a:p>
            <a:pPr algn="ctr"/>
            <a:endParaRPr lang="fr-FR" dirty="0"/>
          </a:p>
        </p:txBody>
      </p:sp>
      <p:cxnSp>
        <p:nvCxnSpPr>
          <p:cNvPr id="8" name="Connecteur droit 7"/>
          <p:cNvCxnSpPr/>
          <p:nvPr/>
        </p:nvCxnSpPr>
        <p:spPr>
          <a:xfrm>
            <a:off x="142844" y="3429000"/>
            <a:ext cx="6786610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age 8" descr="C:\Documents and Settings\manipe\Bureau\Antoine\Biblio\logo_tutelle3.jpg.pn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142852"/>
            <a:ext cx="1857388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ZoneTexte 9"/>
          <p:cNvSpPr txBox="1"/>
          <p:nvPr/>
        </p:nvSpPr>
        <p:spPr>
          <a:xfrm>
            <a:off x="0" y="5429264"/>
            <a:ext cx="63391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entury" pitchFamily="18" charset="0"/>
              </a:rPr>
              <a:t>Stage réalisé sous la direction de R. </a:t>
            </a:r>
            <a:r>
              <a:rPr lang="fr-FR" dirty="0" err="1" smtClean="0">
                <a:latin typeface="Century" pitchFamily="18" charset="0"/>
              </a:rPr>
              <a:t>Wunenburger</a:t>
            </a:r>
            <a:r>
              <a:rPr lang="fr-FR" dirty="0" smtClean="0">
                <a:latin typeface="Century" pitchFamily="18" charset="0"/>
              </a:rPr>
              <a:t>, LOMA</a:t>
            </a:r>
            <a:endParaRPr lang="fr-FR" dirty="0">
              <a:latin typeface="Century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357422" y="5786454"/>
            <a:ext cx="170110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 smtClean="0">
                <a:latin typeface="Century" pitchFamily="18" charset="0"/>
              </a:rPr>
              <a:t>Le 25 Juin 2012</a:t>
            </a:r>
            <a:endParaRPr lang="fr-FR" sz="1600" dirty="0">
              <a:latin typeface="Century" pitchFamily="18" charset="0"/>
            </a:endParaRPr>
          </a:p>
        </p:txBody>
      </p:sp>
      <p:cxnSp>
        <p:nvCxnSpPr>
          <p:cNvPr id="12" name="Connecteur droit 11"/>
          <p:cNvCxnSpPr/>
          <p:nvPr/>
        </p:nvCxnSpPr>
        <p:spPr>
          <a:xfrm>
            <a:off x="142844" y="1928802"/>
            <a:ext cx="685804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4620118" y="3488296"/>
            <a:ext cx="1880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>
                <a:latin typeface="Century" pitchFamily="18" charset="0"/>
              </a:rPr>
              <a:t>Deblais</a:t>
            </a:r>
            <a:r>
              <a:rPr lang="fr-FR" dirty="0" smtClean="0">
                <a:latin typeface="Century" pitchFamily="18" charset="0"/>
              </a:rPr>
              <a:t> Antoine</a:t>
            </a:r>
            <a:endParaRPr lang="fr-FR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054" y="1090612"/>
            <a:ext cx="5556945" cy="46906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Century" pitchFamily="18" charset="0"/>
              </a:rPr>
              <a:t>III. Résultats expérimentaux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142844" y="500042"/>
            <a:ext cx="40005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93776" y="621792"/>
            <a:ext cx="2206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Century" pitchFamily="18" charset="0"/>
              </a:rPr>
              <a:t>1. Le mode </a:t>
            </a:r>
            <a:r>
              <a:rPr lang="fr-FR" b="1" dirty="0">
                <a:latin typeface="Century" pitchFamily="18" charset="0"/>
              </a:rPr>
              <a:t>v</a:t>
            </a:r>
            <a:r>
              <a:rPr lang="fr-FR" b="1" dirty="0" smtClean="0">
                <a:latin typeface="Century" pitchFamily="18" charset="0"/>
              </a:rPr>
              <a:t>ortex  </a:t>
            </a:r>
            <a:endParaRPr lang="fr-FR" b="1" dirty="0">
              <a:latin typeface="Century" pitchFamily="18" charset="0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5935707" y="1584325"/>
            <a:ext cx="49130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6455591" y="1371600"/>
            <a:ext cx="22566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 Schoolbook" pitchFamily="18" charset="0"/>
              </a:rPr>
              <a:t>Phase de Gouy du modèle théorique</a:t>
            </a:r>
          </a:p>
          <a:p>
            <a:endParaRPr lang="fr-FR" sz="1600" dirty="0">
              <a:latin typeface="Century Schoolbook" pitchFamily="18" charset="0"/>
            </a:endParaRPr>
          </a:p>
          <a:p>
            <a:r>
              <a:rPr lang="fr-FR" sz="1600" dirty="0" smtClean="0">
                <a:latin typeface="Century Schoolbook" pitchFamily="18" charset="0"/>
              </a:rPr>
              <a:t>Points expérimentaux</a:t>
            </a:r>
          </a:p>
          <a:p>
            <a:endParaRPr lang="fr-FR" dirty="0">
              <a:latin typeface="Century Schoolbook" pitchFamily="18" charset="0"/>
            </a:endParaRPr>
          </a:p>
        </p:txBody>
      </p:sp>
      <p:sp>
        <p:nvSpPr>
          <p:cNvPr id="10" name="Ellipse 9"/>
          <p:cNvSpPr/>
          <p:nvPr/>
        </p:nvSpPr>
        <p:spPr>
          <a:xfrm>
            <a:off x="6133767" y="2172994"/>
            <a:ext cx="161561" cy="15153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5832506" y="3251850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6505574" y="3066582"/>
            <a:ext cx="2638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entury Schoolbook" pitchFamily="18" charset="0"/>
              </a:rPr>
              <a:t>Bonne corrélation entre modèle paraxiale et expérimentation.</a:t>
            </a:r>
            <a:endParaRPr lang="fr-FR" sz="1400" dirty="0">
              <a:latin typeface="Century Schoolbook" pitchFamily="18" charset="0"/>
            </a:endParaRPr>
          </a:p>
        </p:txBody>
      </p:sp>
      <p:cxnSp>
        <p:nvCxnSpPr>
          <p:cNvPr id="15" name="Connecteur droit avec flèche 14"/>
          <p:cNvCxnSpPr/>
          <p:nvPr/>
        </p:nvCxnSpPr>
        <p:spPr>
          <a:xfrm>
            <a:off x="5832506" y="4061475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6505574" y="3975282"/>
            <a:ext cx="2638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entury Schoolbook" pitchFamily="18" charset="0"/>
              </a:rPr>
              <a:t>Comportement linéaire de la phase de Gouy.</a:t>
            </a:r>
            <a:endParaRPr lang="fr-FR" sz="14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099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Century" pitchFamily="18" charset="0"/>
              </a:rPr>
              <a:t>IV. Conclusion et perspectives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42844" y="500042"/>
            <a:ext cx="40005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6" y="2559457"/>
            <a:ext cx="2809874" cy="16435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ZoneTexte 5"/>
          <p:cNvSpPr txBox="1"/>
          <p:nvPr/>
        </p:nvSpPr>
        <p:spPr>
          <a:xfrm>
            <a:off x="142844" y="687943"/>
            <a:ext cx="34647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EF39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Configuration « </a:t>
            </a:r>
            <a:r>
              <a:rPr lang="fr-FR" sz="1600" b="1" dirty="0" err="1" smtClean="0">
                <a:solidFill>
                  <a:srgbClr val="EF39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Non-Vortex</a:t>
            </a:r>
            <a:r>
              <a:rPr lang="fr-FR" sz="1600" b="1" dirty="0" smtClean="0">
                <a:solidFill>
                  <a:srgbClr val="EF39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 »</a:t>
            </a:r>
            <a:endParaRPr lang="fr-FR" sz="1600" b="1" dirty="0">
              <a:solidFill>
                <a:srgbClr val="EF39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p:cxnSp>
        <p:nvCxnSpPr>
          <p:cNvPr id="10" name="Connecteur droit avec flèche 9"/>
          <p:cNvCxnSpPr/>
          <p:nvPr/>
        </p:nvCxnSpPr>
        <p:spPr>
          <a:xfrm>
            <a:off x="215838" y="1518300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866775" y="1323975"/>
            <a:ext cx="3667125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entury Schoolbook" pitchFamily="18" charset="0"/>
              </a:rPr>
              <a:t>Vérification expérimentale du comportement linéaire de la phase de Gouy pour une onde sphérique focalisée  : en accord avec les prédictions théoriques  de Wolf (figure 1).</a:t>
            </a:r>
            <a:endParaRPr lang="fr-FR" sz="1400" dirty="0">
              <a:latin typeface="Century Schoolbook" pitchFamily="18" charset="0"/>
            </a:endParaRPr>
          </a:p>
        </p:txBody>
      </p:sp>
      <p:cxnSp>
        <p:nvCxnSpPr>
          <p:cNvPr id="13" name="Connecteur droit avec flèche 12"/>
          <p:cNvCxnSpPr/>
          <p:nvPr/>
        </p:nvCxnSpPr>
        <p:spPr>
          <a:xfrm>
            <a:off x="234950" y="4775850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857250" y="4643675"/>
            <a:ext cx="38004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entury Schoolbook" pitchFamily="18" charset="0"/>
              </a:rPr>
              <a:t>Comparer les résultats expérimentaux aux prédictions (source [2]).</a:t>
            </a:r>
            <a:endParaRPr lang="fr-FR" sz="1400" dirty="0">
              <a:latin typeface="Century Schoolbook" pitchFamily="18" charset="0"/>
            </a:endParaRPr>
          </a:p>
        </p:txBody>
      </p:sp>
      <p:cxnSp>
        <p:nvCxnSpPr>
          <p:cNvPr id="15" name="Connecteur droit 14"/>
          <p:cNvCxnSpPr/>
          <p:nvPr/>
        </p:nvCxnSpPr>
        <p:spPr>
          <a:xfrm flipH="1">
            <a:off x="4731198" y="1036022"/>
            <a:ext cx="18870" cy="3974131"/>
          </a:xfrm>
          <a:prstGeom prst="line">
            <a:avLst/>
          </a:prstGeom>
          <a:ln w="28575">
            <a:solidFill>
              <a:srgbClr val="EF39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ZoneTexte 15"/>
          <p:cNvSpPr txBox="1"/>
          <p:nvPr/>
        </p:nvSpPr>
        <p:spPr>
          <a:xfrm>
            <a:off x="5124419" y="754618"/>
            <a:ext cx="346475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b="1" dirty="0" smtClean="0">
                <a:solidFill>
                  <a:srgbClr val="EF397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Configuration Vortex </a:t>
            </a:r>
            <a:endParaRPr lang="fr-FR" sz="1600" b="1" dirty="0">
              <a:solidFill>
                <a:srgbClr val="EF397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  <p:cxnSp>
        <p:nvCxnSpPr>
          <p:cNvPr id="17" name="Connecteur droit avec flèche 16"/>
          <p:cNvCxnSpPr/>
          <p:nvPr/>
        </p:nvCxnSpPr>
        <p:spPr>
          <a:xfrm>
            <a:off x="4978338" y="1512600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5562538" y="1323975"/>
            <a:ext cx="336238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entury Schoolbook" pitchFamily="18" charset="0"/>
              </a:rPr>
              <a:t>Pour la première fois, prédiction théorique de la phase de Gouy pour un vortex acoustique.</a:t>
            </a:r>
            <a:endParaRPr lang="fr-FR" sz="1400" dirty="0">
              <a:latin typeface="Century Schoolbook" pitchFamily="18" charset="0"/>
            </a:endParaRPr>
          </a:p>
        </p:txBody>
      </p:sp>
      <p:cxnSp>
        <p:nvCxnSpPr>
          <p:cNvPr id="19" name="Connecteur droit avec flèche 18"/>
          <p:cNvCxnSpPr/>
          <p:nvPr/>
        </p:nvCxnSpPr>
        <p:spPr>
          <a:xfrm>
            <a:off x="4978338" y="2447924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ZoneTexte 17"/>
          <p:cNvSpPr txBox="1"/>
          <p:nvPr/>
        </p:nvSpPr>
        <p:spPr>
          <a:xfrm>
            <a:off x="5562538" y="2297847"/>
            <a:ext cx="34647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entury Schoolbook" pitchFamily="18" charset="0"/>
              </a:rPr>
              <a:t>Résultats expérimentaux en accord avec la modèle théorique développé.</a:t>
            </a:r>
            <a:endParaRPr lang="fr-FR" sz="1400" dirty="0">
              <a:latin typeface="Century Schoolbook" pitchFamily="18" charset="0"/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1899036" y="4212527"/>
            <a:ext cx="97174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Source : [2]</a:t>
            </a:r>
            <a:endParaRPr lang="fr-FR" sz="1200" dirty="0"/>
          </a:p>
        </p:txBody>
      </p:sp>
      <p:sp>
        <p:nvSpPr>
          <p:cNvPr id="23" name="ZoneTexte 22"/>
          <p:cNvSpPr txBox="1"/>
          <p:nvPr/>
        </p:nvSpPr>
        <p:spPr>
          <a:xfrm>
            <a:off x="41179" y="6498527"/>
            <a:ext cx="51501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/>
              <a:t>[</a:t>
            </a:r>
            <a:r>
              <a:rPr lang="fr-FR" sz="1200" dirty="0"/>
              <a:t>2</a:t>
            </a:r>
            <a:r>
              <a:rPr lang="fr-FR" sz="1200" dirty="0" smtClean="0"/>
              <a:t>] : </a:t>
            </a:r>
            <a:r>
              <a:rPr lang="fr-FR" sz="1200" dirty="0" err="1" smtClean="0"/>
              <a:t>T.D.Visser</a:t>
            </a:r>
            <a:r>
              <a:rPr lang="fr-FR" sz="1200" dirty="0"/>
              <a:t>, </a:t>
            </a:r>
            <a:r>
              <a:rPr lang="fr-FR" sz="1200" dirty="0" err="1"/>
              <a:t>E.Wolf</a:t>
            </a:r>
            <a:r>
              <a:rPr lang="fr-FR" sz="1200" dirty="0"/>
              <a:t>, </a:t>
            </a:r>
            <a:r>
              <a:rPr lang="fr-FR" sz="1200" dirty="0" err="1"/>
              <a:t>Optics</a:t>
            </a:r>
            <a:r>
              <a:rPr lang="fr-FR" sz="1200" dirty="0"/>
              <a:t> Communications 283 (2010) </a:t>
            </a:r>
            <a:r>
              <a:rPr lang="fr-FR" sz="1200" dirty="0" smtClean="0"/>
              <a:t>3371-3375.</a:t>
            </a:r>
            <a:endParaRPr lang="fr-FR" sz="1200" dirty="0"/>
          </a:p>
        </p:txBody>
      </p:sp>
      <p:cxnSp>
        <p:nvCxnSpPr>
          <p:cNvPr id="27" name="Connecteur droit avec flèche 26"/>
          <p:cNvCxnSpPr/>
          <p:nvPr/>
        </p:nvCxnSpPr>
        <p:spPr>
          <a:xfrm>
            <a:off x="5010026" y="4790928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ZoneTexte 25"/>
          <p:cNvSpPr txBox="1"/>
          <p:nvPr/>
        </p:nvSpPr>
        <p:spPr>
          <a:xfrm>
            <a:off x="5594226" y="4614328"/>
            <a:ext cx="31782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entury Schoolbook" pitchFamily="18" charset="0"/>
              </a:rPr>
              <a:t>Expérimentation contrôlée en température : cuve </a:t>
            </a:r>
            <a:r>
              <a:rPr lang="fr-FR" sz="1400" dirty="0" err="1" smtClean="0">
                <a:latin typeface="Century Schoolbook" pitchFamily="18" charset="0"/>
              </a:rPr>
              <a:t>thermostatée</a:t>
            </a:r>
            <a:r>
              <a:rPr lang="fr-FR" sz="1400" dirty="0" smtClean="0">
                <a:latin typeface="Century Schoolbook" pitchFamily="18" charset="0"/>
              </a:rPr>
              <a:t>.</a:t>
            </a:r>
            <a:endParaRPr lang="fr-FR" sz="1400" dirty="0">
              <a:latin typeface="Century Schoolbook" pitchFamily="18" charset="0"/>
            </a:endParaRPr>
          </a:p>
        </p:txBody>
      </p:sp>
      <p:cxnSp>
        <p:nvCxnSpPr>
          <p:cNvPr id="29" name="Connecteur droit avec flèche 28"/>
          <p:cNvCxnSpPr/>
          <p:nvPr/>
        </p:nvCxnSpPr>
        <p:spPr>
          <a:xfrm>
            <a:off x="5025777" y="5555405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ZoneTexte 29"/>
          <p:cNvSpPr txBox="1"/>
          <p:nvPr/>
        </p:nvSpPr>
        <p:spPr>
          <a:xfrm>
            <a:off x="5715000" y="5400675"/>
            <a:ext cx="320992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entury Schoolbook" pitchFamily="18" charset="0"/>
              </a:rPr>
              <a:t>Angle d’ouverture du transducteur à réduire pour travailler convenablement dans le modèle  </a:t>
            </a:r>
            <a:r>
              <a:rPr lang="fr-FR" sz="1400" dirty="0" err="1" smtClean="0">
                <a:latin typeface="Century Schoolbook" pitchFamily="18" charset="0"/>
              </a:rPr>
              <a:t>paraxial</a:t>
            </a:r>
            <a:r>
              <a:rPr lang="fr-FR" sz="1400" dirty="0" smtClean="0">
                <a:latin typeface="Century Schoolbook" pitchFamily="18" charset="0"/>
              </a:rPr>
              <a:t>. </a:t>
            </a:r>
            <a:endParaRPr lang="fr-FR" sz="14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3711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2" grpId="0"/>
      <p:bldP spid="16" grpId="0"/>
      <p:bldP spid="14" grpId="0"/>
      <p:bldP spid="18" grpId="0"/>
      <p:bldP spid="21" grpId="0"/>
      <p:bldP spid="23" grpId="0"/>
      <p:bldP spid="26" grpId="0"/>
      <p:bldP spid="3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352425" y="2556420"/>
            <a:ext cx="815479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Schoolbook" pitchFamily="18" charset="0"/>
              </a:rPr>
              <a:t>Merci de votre attention</a:t>
            </a:r>
            <a:endParaRPr lang="fr-FR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074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142844" y="262574"/>
            <a:ext cx="23574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Sommaire</a:t>
            </a:r>
            <a:endParaRPr lang="fr-FR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214282" y="1285860"/>
            <a:ext cx="207460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00050" indent="-400050">
              <a:buAutoNum type="romanUcPeriod"/>
            </a:pPr>
            <a:r>
              <a:rPr lang="fr-FR" sz="2000" b="1" dirty="0" smtClean="0">
                <a:latin typeface="Century" pitchFamily="18" charset="0"/>
              </a:rPr>
              <a:t>Introduction</a:t>
            </a:r>
            <a:endParaRPr lang="fr-FR" b="1" dirty="0" smtClean="0">
              <a:latin typeface="Century" pitchFamily="18" charset="0"/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14282" y="2000240"/>
            <a:ext cx="511229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entury" pitchFamily="18" charset="0"/>
              </a:rPr>
              <a:t>II. Etude théorique du champ de pression</a:t>
            </a:r>
          </a:p>
          <a:p>
            <a:r>
              <a:rPr lang="fr-FR" b="1" dirty="0" smtClean="0">
                <a:latin typeface="Century" pitchFamily="18" charset="0"/>
              </a:rPr>
              <a:t>       -</a:t>
            </a:r>
            <a:r>
              <a:rPr lang="fr-FR" sz="1600" dirty="0" smtClean="0">
                <a:latin typeface="Century" pitchFamily="18" charset="0"/>
              </a:rPr>
              <a:t>Mode « Non-Vortex »</a:t>
            </a:r>
          </a:p>
          <a:p>
            <a:r>
              <a:rPr lang="fr-FR" sz="1600" dirty="0">
                <a:latin typeface="Century" pitchFamily="18" charset="0"/>
              </a:rPr>
              <a:t> </a:t>
            </a:r>
            <a:r>
              <a:rPr lang="fr-FR" sz="1600" dirty="0" smtClean="0">
                <a:latin typeface="Century" pitchFamily="18" charset="0"/>
              </a:rPr>
              <a:t>      </a:t>
            </a:r>
            <a:r>
              <a:rPr lang="fr-FR" sz="1600" b="1" dirty="0" smtClean="0">
                <a:latin typeface="Century" pitchFamily="18" charset="0"/>
              </a:rPr>
              <a:t> -</a:t>
            </a:r>
            <a:r>
              <a:rPr lang="fr-FR" sz="1600" dirty="0" smtClean="0">
                <a:latin typeface="Century" pitchFamily="18" charset="0"/>
              </a:rPr>
              <a:t>Mode « Vortex »</a:t>
            </a:r>
            <a:endParaRPr lang="fr-FR" sz="1600" dirty="0">
              <a:latin typeface="Century" pitchFamily="18" charset="0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214282" y="3071810"/>
            <a:ext cx="362952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entury" pitchFamily="18" charset="0"/>
              </a:rPr>
              <a:t>III. Résultats expérimentaux</a:t>
            </a:r>
            <a:endParaRPr lang="fr-FR" sz="2000" b="1" dirty="0">
              <a:latin typeface="Century" pitchFamily="18" charset="0"/>
            </a:endParaRPr>
          </a:p>
        </p:txBody>
      </p:sp>
      <p:cxnSp>
        <p:nvCxnSpPr>
          <p:cNvPr id="8" name="Connecteur droit 7"/>
          <p:cNvCxnSpPr/>
          <p:nvPr/>
        </p:nvCxnSpPr>
        <p:spPr>
          <a:xfrm>
            <a:off x="285720" y="857232"/>
            <a:ext cx="221457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285720" y="285728"/>
            <a:ext cx="221457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214282" y="3774048"/>
            <a:ext cx="372627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latin typeface="Century" pitchFamily="18" charset="0"/>
              </a:rPr>
              <a:t>IV. Conclusion et perspectives</a:t>
            </a:r>
            <a:endParaRPr lang="fr-FR" sz="2000" b="1" dirty="0">
              <a:latin typeface="Century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1"/>
      <p:bldP spid="7" grpId="0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42844" y="142852"/>
            <a:ext cx="226215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I. Introduction</a:t>
            </a:r>
            <a:endParaRPr lang="fr-FR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cxnSp>
        <p:nvCxnSpPr>
          <p:cNvPr id="5" name="Connecteur droit 4"/>
          <p:cNvCxnSpPr/>
          <p:nvPr/>
        </p:nvCxnSpPr>
        <p:spPr>
          <a:xfrm>
            <a:off x="214282" y="642918"/>
            <a:ext cx="40005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214282" y="928670"/>
            <a:ext cx="39917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Century" pitchFamily="18" charset="0"/>
              </a:rPr>
              <a:t>Qu’appelle -</a:t>
            </a:r>
            <a:r>
              <a:rPr lang="fr-FR" b="1" dirty="0" err="1" smtClean="0">
                <a:latin typeface="Century" pitchFamily="18" charset="0"/>
              </a:rPr>
              <a:t>t-on</a:t>
            </a:r>
            <a:r>
              <a:rPr lang="fr-FR" b="1" dirty="0" smtClean="0">
                <a:latin typeface="Century" pitchFamily="18" charset="0"/>
              </a:rPr>
              <a:t> vortex acoustique ?</a:t>
            </a:r>
            <a:endParaRPr lang="fr-FR" b="1" dirty="0">
              <a:latin typeface="Century" pitchFamily="18" charset="0"/>
            </a:endParaRPr>
          </a:p>
        </p:txBody>
      </p:sp>
      <p:pic>
        <p:nvPicPr>
          <p:cNvPr id="8" name="Image 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016" y="1476744"/>
            <a:ext cx="207170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ZoneTexte 8"/>
          <p:cNvSpPr txBox="1"/>
          <p:nvPr/>
        </p:nvSpPr>
        <p:spPr>
          <a:xfrm>
            <a:off x="2676322" y="1987094"/>
            <a:ext cx="52864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entury" pitchFamily="18" charset="0"/>
              </a:rPr>
              <a:t>- Vortex de charge 1 : l’onde s’enroule une fois sur sa longueur  autour de son axe de propagation.</a:t>
            </a:r>
            <a:endParaRPr lang="fr-FR" dirty="0">
              <a:latin typeface="Century" pitchFamily="18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14282" y="6488668"/>
            <a:ext cx="6715172" cy="246221"/>
          </a:xfrm>
          <a:prstGeom prst="rect">
            <a:avLst/>
          </a:prstGeom>
          <a:noFill/>
        </p:spPr>
        <p:txBody>
          <a:bodyPr wrap="square" numCol="1" rtlCol="0">
            <a:spAutoFit/>
          </a:bodyPr>
          <a:lstStyle/>
          <a:p>
            <a:r>
              <a:rPr lang="fr-FR" sz="1000" dirty="0" smtClean="0">
                <a:latin typeface="Century" pitchFamily="18" charset="0"/>
              </a:rPr>
              <a:t>[1] Extrait de </a:t>
            </a:r>
            <a:r>
              <a:rPr lang="fr-FR" sz="1000" dirty="0" err="1" smtClean="0">
                <a:latin typeface="Century" pitchFamily="18" charset="0"/>
              </a:rPr>
              <a:t>F.Pampaloni</a:t>
            </a:r>
            <a:r>
              <a:rPr lang="fr-FR" sz="1000" dirty="0" smtClean="0">
                <a:latin typeface="Century" pitchFamily="18" charset="0"/>
              </a:rPr>
              <a:t> et </a:t>
            </a:r>
            <a:r>
              <a:rPr lang="fr-FR" sz="1000" dirty="0" err="1" smtClean="0">
                <a:latin typeface="Century" pitchFamily="18" charset="0"/>
              </a:rPr>
              <a:t>J.Enderlein</a:t>
            </a:r>
            <a:r>
              <a:rPr lang="fr-FR" sz="1000" dirty="0" smtClean="0">
                <a:latin typeface="Century" pitchFamily="18" charset="0"/>
              </a:rPr>
              <a:t>, </a:t>
            </a:r>
            <a:r>
              <a:rPr lang="fr-FR" sz="1000" dirty="0" err="1" smtClean="0">
                <a:latin typeface="Century" pitchFamily="18" charset="0"/>
              </a:rPr>
              <a:t>Gaussian</a:t>
            </a:r>
            <a:r>
              <a:rPr lang="fr-FR" sz="1000" dirty="0" smtClean="0">
                <a:latin typeface="Century" pitchFamily="18" charset="0"/>
              </a:rPr>
              <a:t> Hermite-</a:t>
            </a:r>
            <a:r>
              <a:rPr lang="fr-FR" sz="1000" dirty="0" err="1" smtClean="0">
                <a:latin typeface="Century" pitchFamily="18" charset="0"/>
              </a:rPr>
              <a:t>Gaussian</a:t>
            </a:r>
            <a:r>
              <a:rPr lang="fr-FR" sz="1000" dirty="0" smtClean="0">
                <a:latin typeface="Century" pitchFamily="18" charset="0"/>
              </a:rPr>
              <a:t> and Laguerre-Gauss </a:t>
            </a:r>
            <a:r>
              <a:rPr lang="fr-FR" sz="1000" dirty="0" err="1" smtClean="0">
                <a:latin typeface="Century" pitchFamily="18" charset="0"/>
              </a:rPr>
              <a:t>beams</a:t>
            </a:r>
            <a:r>
              <a:rPr lang="fr-FR" sz="1000" dirty="0">
                <a:latin typeface="Century" pitchFamily="18" charset="0"/>
              </a:rPr>
              <a:t> </a:t>
            </a:r>
            <a:r>
              <a:rPr lang="fr-FR" sz="1000" dirty="0" smtClean="0">
                <a:latin typeface="Century" pitchFamily="18" charset="0"/>
              </a:rPr>
              <a:t>: a primer.</a:t>
            </a:r>
            <a:endParaRPr lang="fr-FR" sz="1000" dirty="0">
              <a:latin typeface="Century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844652" y="3502726"/>
            <a:ext cx="98456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smtClean="0">
                <a:latin typeface="Century" pitchFamily="18" charset="0"/>
              </a:rPr>
              <a:t>Source : [1]</a:t>
            </a:r>
            <a:endParaRPr lang="fr-FR" sz="1200" dirty="0">
              <a:latin typeface="Century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18499" y="4186809"/>
            <a:ext cx="1596971" cy="14824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22899" y="3898583"/>
            <a:ext cx="2553836" cy="191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14" name="Connecteur droit 13"/>
          <p:cNvCxnSpPr/>
          <p:nvPr/>
        </p:nvCxnSpPr>
        <p:spPr>
          <a:xfrm rot="16200000" flipH="1">
            <a:off x="11419" y="4544000"/>
            <a:ext cx="719135" cy="47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/>
          <p:cNvCxnSpPr/>
          <p:nvPr/>
        </p:nvCxnSpPr>
        <p:spPr>
          <a:xfrm rot="16200000" flipH="1">
            <a:off x="839714" y="4557907"/>
            <a:ext cx="719135" cy="475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ZoneTexte 21"/>
          <p:cNvSpPr txBox="1"/>
          <p:nvPr/>
        </p:nvSpPr>
        <p:spPr>
          <a:xfrm>
            <a:off x="3995928" y="513892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solidFill>
                  <a:schemeClr val="bg1"/>
                </a:solidFill>
                <a:latin typeface="Century" pitchFamily="18" charset="0"/>
              </a:rPr>
              <a:t>0</a:t>
            </a:r>
            <a:endParaRPr lang="fr-FR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4184905" y="4919472"/>
            <a:ext cx="4693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π/4</a:t>
            </a:r>
            <a:endParaRPr lang="fr-FR" sz="14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24" name="ZoneTexte 23"/>
          <p:cNvSpPr txBox="1"/>
          <p:nvPr/>
        </p:nvSpPr>
        <p:spPr>
          <a:xfrm>
            <a:off x="4169665" y="4623816"/>
            <a:ext cx="5577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2π/4</a:t>
            </a:r>
            <a:endParaRPr lang="fr-FR" sz="14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3944112" y="4367784"/>
            <a:ext cx="81076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3π/4</a:t>
            </a:r>
            <a:endParaRPr lang="fr-FR" sz="14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26" name="ZoneTexte 25"/>
          <p:cNvSpPr txBox="1"/>
          <p:nvPr/>
        </p:nvSpPr>
        <p:spPr>
          <a:xfrm>
            <a:off x="3547873" y="4315968"/>
            <a:ext cx="5565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4</a:t>
            </a:r>
            <a:r>
              <a:rPr lang="el-GR" sz="1400" dirty="0" smtClean="0">
                <a:solidFill>
                  <a:schemeClr val="bg1"/>
                </a:solidFill>
                <a:latin typeface="Century" pitchFamily="18" charset="0"/>
              </a:rPr>
              <a:t>π</a:t>
            </a:r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/4</a:t>
            </a:r>
            <a:endParaRPr lang="fr-FR" sz="14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27" name="ZoneTexte 26"/>
          <p:cNvSpPr txBox="1"/>
          <p:nvPr/>
        </p:nvSpPr>
        <p:spPr>
          <a:xfrm>
            <a:off x="3343657" y="4623816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5</a:t>
            </a:r>
            <a:r>
              <a:rPr lang="el-GR" sz="1400" dirty="0" smtClean="0">
                <a:solidFill>
                  <a:schemeClr val="bg1"/>
                </a:solidFill>
                <a:latin typeface="Century" pitchFamily="18" charset="0"/>
              </a:rPr>
              <a:t>π</a:t>
            </a:r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/4</a:t>
            </a:r>
            <a:endParaRPr lang="fr-FR" sz="14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28" name="ZoneTexte 27"/>
          <p:cNvSpPr txBox="1"/>
          <p:nvPr/>
        </p:nvSpPr>
        <p:spPr>
          <a:xfrm>
            <a:off x="3334513" y="4888992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6</a:t>
            </a:r>
            <a:r>
              <a:rPr lang="el-GR" sz="1400" dirty="0" smtClean="0">
                <a:solidFill>
                  <a:schemeClr val="bg1"/>
                </a:solidFill>
                <a:latin typeface="Century" pitchFamily="18" charset="0"/>
              </a:rPr>
              <a:t>π</a:t>
            </a:r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/4</a:t>
            </a:r>
            <a:endParaRPr lang="fr-FR" sz="14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29" name="ZoneTexte 28"/>
          <p:cNvSpPr txBox="1"/>
          <p:nvPr/>
        </p:nvSpPr>
        <p:spPr>
          <a:xfrm>
            <a:off x="3563113" y="5172456"/>
            <a:ext cx="54534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7</a:t>
            </a:r>
            <a:r>
              <a:rPr lang="el-GR" sz="1400" dirty="0" smtClean="0">
                <a:solidFill>
                  <a:schemeClr val="bg1"/>
                </a:solidFill>
                <a:latin typeface="Century" pitchFamily="18" charset="0"/>
              </a:rPr>
              <a:t>π</a:t>
            </a:r>
            <a:r>
              <a:rPr lang="fr-FR" sz="1400" dirty="0" smtClean="0">
                <a:solidFill>
                  <a:schemeClr val="bg1"/>
                </a:solidFill>
                <a:latin typeface="Century" pitchFamily="18" charset="0"/>
              </a:rPr>
              <a:t>/4</a:t>
            </a:r>
            <a:endParaRPr lang="fr-FR" sz="1400" dirty="0">
              <a:solidFill>
                <a:schemeClr val="bg1"/>
              </a:solidFill>
              <a:latin typeface="Century" pitchFamily="18" charset="0"/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301753" y="5843016"/>
            <a:ext cx="2514600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latin typeface="Century" pitchFamily="18" charset="0"/>
              </a:rPr>
              <a:t>Coupe transversale du transducteur acoustique</a:t>
            </a:r>
            <a:endParaRPr lang="fr-FR" sz="1050" dirty="0">
              <a:latin typeface="Century" pitchFamily="18" charset="0"/>
            </a:endParaRPr>
          </a:p>
        </p:txBody>
      </p:sp>
      <p:sp>
        <p:nvSpPr>
          <p:cNvPr id="31" name="ZoneTexte 30"/>
          <p:cNvSpPr txBox="1"/>
          <p:nvPr/>
        </p:nvSpPr>
        <p:spPr>
          <a:xfrm>
            <a:off x="3206497" y="5711952"/>
            <a:ext cx="162153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050" dirty="0" smtClean="0">
                <a:latin typeface="Century" pitchFamily="18" charset="0"/>
              </a:rPr>
              <a:t>Vue de dessus</a:t>
            </a:r>
            <a:endParaRPr lang="fr-FR" sz="1050" dirty="0">
              <a:latin typeface="Century" pitchFamily="18" charset="0"/>
            </a:endParaRP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19528" y="3119929"/>
            <a:ext cx="2285550" cy="26744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Rectangle 5"/>
          <p:cNvSpPr/>
          <p:nvPr/>
        </p:nvSpPr>
        <p:spPr>
          <a:xfrm>
            <a:off x="5581292" y="5801742"/>
            <a:ext cx="1762021" cy="25391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1050" dirty="0">
                <a:solidFill>
                  <a:prstClr val="white"/>
                </a:solidFill>
                <a:latin typeface="Century Schoolbook" pitchFamily="18" charset="0"/>
              </a:rPr>
              <a:t>Déclaration des variables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2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0" grpId="0"/>
      <p:bldP spid="1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Rectangle 31"/>
          <p:cNvSpPr/>
          <p:nvPr/>
        </p:nvSpPr>
        <p:spPr>
          <a:xfrm>
            <a:off x="4331208" y="2429256"/>
            <a:ext cx="1865376" cy="448056"/>
          </a:xfrm>
          <a:prstGeom prst="rect">
            <a:avLst/>
          </a:prstGeom>
          <a:solidFill>
            <a:schemeClr val="tx1">
              <a:lumMod val="50000"/>
              <a:alpha val="1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8" name="Rectangle 27"/>
          <p:cNvSpPr/>
          <p:nvPr/>
        </p:nvSpPr>
        <p:spPr>
          <a:xfrm>
            <a:off x="338328" y="2395728"/>
            <a:ext cx="1865376" cy="448056"/>
          </a:xfrm>
          <a:prstGeom prst="rect">
            <a:avLst/>
          </a:prstGeom>
          <a:solidFill>
            <a:schemeClr val="tx1">
              <a:lumMod val="50000"/>
              <a:alpha val="10000"/>
            </a:schemeClr>
          </a:solidFill>
          <a:ln>
            <a:noFill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156" y="1073834"/>
            <a:ext cx="6000792" cy="857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Rectangle 3"/>
          <p:cNvSpPr/>
          <p:nvPr/>
        </p:nvSpPr>
        <p:spPr>
          <a:xfrm>
            <a:off x="0" y="0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Century" pitchFamily="18" charset="0"/>
              </a:rPr>
              <a:t>II. Etude théorique du champ de pression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42844" y="500042"/>
            <a:ext cx="40005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142844" y="648634"/>
            <a:ext cx="7362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Century" pitchFamily="18" charset="0"/>
              </a:rPr>
              <a:t>Expression du champ de pression pour un transducteur sphérique :</a:t>
            </a:r>
            <a:endParaRPr lang="fr-FR" dirty="0">
              <a:latin typeface="Century" pitchFamily="18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cxnSp>
        <p:nvCxnSpPr>
          <p:cNvPr id="13" name="Connecteur droit 12"/>
          <p:cNvCxnSpPr/>
          <p:nvPr/>
        </p:nvCxnSpPr>
        <p:spPr>
          <a:xfrm rot="5400000">
            <a:off x="1644693" y="4171182"/>
            <a:ext cx="3375575" cy="18868"/>
          </a:xfrm>
          <a:prstGeom prst="line">
            <a:avLst/>
          </a:prstGeom>
          <a:ln w="28575">
            <a:solidFill>
              <a:srgbClr val="EF39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5038344" y="1368730"/>
            <a:ext cx="448056" cy="285752"/>
          </a:xfrm>
          <a:prstGeom prst="rect">
            <a:avLst/>
          </a:prstGeom>
          <a:solidFill>
            <a:srgbClr val="EF397E">
              <a:alpha val="5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9" name="Connecteur droit avec flèche 18"/>
          <p:cNvCxnSpPr>
            <a:stCxn id="17" idx="2"/>
            <a:endCxn id="28" idx="0"/>
          </p:cNvCxnSpPr>
          <p:nvPr/>
        </p:nvCxnSpPr>
        <p:spPr>
          <a:xfrm rot="5400000">
            <a:off x="2896071" y="29427"/>
            <a:ext cx="741246" cy="3991356"/>
          </a:xfrm>
          <a:prstGeom prst="straightConnector1">
            <a:avLst/>
          </a:prstGeom>
          <a:ln w="19050">
            <a:solidFill>
              <a:srgbClr val="EF397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avec flèche 20"/>
          <p:cNvCxnSpPr>
            <a:stCxn id="17" idx="2"/>
            <a:endCxn id="32" idx="0"/>
          </p:cNvCxnSpPr>
          <p:nvPr/>
        </p:nvCxnSpPr>
        <p:spPr>
          <a:xfrm rot="16200000" flipH="1">
            <a:off x="4875747" y="2041107"/>
            <a:ext cx="774774" cy="1524"/>
          </a:xfrm>
          <a:prstGeom prst="straightConnector1">
            <a:avLst/>
          </a:prstGeom>
          <a:ln w="19050">
            <a:solidFill>
              <a:srgbClr val="EF397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ZoneTexte 23"/>
          <p:cNvSpPr txBox="1"/>
          <p:nvPr/>
        </p:nvSpPr>
        <p:spPr>
          <a:xfrm>
            <a:off x="411480" y="2432304"/>
            <a:ext cx="17236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« Non-Vortex »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sp>
        <p:nvSpPr>
          <p:cNvPr id="25" name="ZoneTexte 24"/>
          <p:cNvSpPr txBox="1"/>
          <p:nvPr/>
        </p:nvSpPr>
        <p:spPr>
          <a:xfrm>
            <a:off x="4587240" y="2447544"/>
            <a:ext cx="1200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" pitchFamily="18" charset="0"/>
              </a:rPr>
              <a:t>« Vortex »</a:t>
            </a:r>
            <a:endParaRPr lang="fr-FR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36232" y="1854518"/>
            <a:ext cx="1116711" cy="361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8" name="ZoneTexte 37"/>
          <p:cNvSpPr txBox="1"/>
          <p:nvPr/>
        </p:nvSpPr>
        <p:spPr>
          <a:xfrm>
            <a:off x="228601" y="3145536"/>
            <a:ext cx="2615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" pitchFamily="18" charset="0"/>
              </a:rPr>
              <a:t>Les éléments sont en phase : </a:t>
            </a:r>
            <a:r>
              <a:rPr lang="el-GR" sz="1600" dirty="0" smtClean="0">
                <a:latin typeface="Century" pitchFamily="18" charset="0"/>
              </a:rPr>
              <a:t>φ</a:t>
            </a:r>
            <a:r>
              <a:rPr lang="fr-FR" sz="1600" dirty="0" smtClean="0">
                <a:latin typeface="Century" pitchFamily="18" charset="0"/>
              </a:rPr>
              <a:t>’ = 0 </a:t>
            </a:r>
            <a:endParaRPr lang="fr-FR" sz="1600" dirty="0">
              <a:latin typeface="Century" pitchFamily="18" charset="0"/>
            </a:endParaRPr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24422" y="1083945"/>
            <a:ext cx="2476500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61104" y="4043172"/>
            <a:ext cx="3149381" cy="12102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12648" y="4375596"/>
            <a:ext cx="1207008" cy="3926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0" name="ZoneTexte 49"/>
          <p:cNvSpPr txBox="1"/>
          <p:nvPr/>
        </p:nvSpPr>
        <p:spPr>
          <a:xfrm>
            <a:off x="4184904" y="3133344"/>
            <a:ext cx="3285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" pitchFamily="18" charset="0"/>
              </a:rPr>
              <a:t>La phase suit une distribution discrète :</a:t>
            </a:r>
            <a:endParaRPr lang="fr-FR" sz="1600" dirty="0">
              <a:latin typeface="Century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10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2000"/>
                                        <p:tgtEl>
                                          <p:spTgt spid="10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5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2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animBg="1"/>
      <p:bldP spid="28" grpId="0" animBg="1"/>
      <p:bldP spid="7" grpId="0"/>
      <p:bldP spid="17" grpId="0" animBg="1"/>
      <p:bldP spid="24" grpId="0"/>
      <p:bldP spid="25" grpId="0"/>
      <p:bldP spid="38" grpId="0"/>
      <p:bldP spid="5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Century" pitchFamily="18" charset="0"/>
              </a:rPr>
              <a:t>II. Etude théorique du champ de pression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42844" y="500042"/>
            <a:ext cx="40005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493776" y="621792"/>
            <a:ext cx="294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Century" pitchFamily="18" charset="0"/>
              </a:rPr>
              <a:t>1. Le mode « Non-Vortex »</a:t>
            </a:r>
            <a:endParaRPr lang="fr-FR" b="1" dirty="0">
              <a:latin typeface="Century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3902" y="1195388"/>
            <a:ext cx="3069812" cy="265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55378" y="1188920"/>
            <a:ext cx="3010349" cy="2650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0406" y="3965267"/>
            <a:ext cx="3240770" cy="2547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3" name="Connecteur droit avec flèche 2"/>
          <p:cNvCxnSpPr/>
          <p:nvPr/>
        </p:nvCxnSpPr>
        <p:spPr>
          <a:xfrm>
            <a:off x="3438493" y="2514372"/>
            <a:ext cx="1295432" cy="0"/>
          </a:xfrm>
          <a:prstGeom prst="straightConnector1">
            <a:avLst/>
          </a:prstGeom>
          <a:ln w="19050">
            <a:solidFill>
              <a:srgbClr val="EF397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3490880" y="2568833"/>
            <a:ext cx="11906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Century Schoolbook" pitchFamily="18" charset="0"/>
              </a:rPr>
              <a:t>- Contribution </a:t>
            </a:r>
            <a:r>
              <a:rPr lang="fr-FR" sz="1200" b="1" dirty="0" smtClean="0">
                <a:latin typeface="Century Schoolbook" pitchFamily="18" charset="0"/>
              </a:rPr>
              <a:t>plane</a:t>
            </a:r>
            <a:r>
              <a:rPr lang="fr-FR" sz="1200" dirty="0" smtClean="0">
                <a:latin typeface="Century Schoolbook" pitchFamily="18" charset="0"/>
              </a:rPr>
              <a:t> de l’onde « </a:t>
            </a:r>
            <a:r>
              <a:rPr lang="fr-FR" sz="1200" dirty="0" err="1" smtClean="0">
                <a:latin typeface="Century Schoolbook" pitchFamily="18" charset="0"/>
              </a:rPr>
              <a:t>kz</a:t>
            </a:r>
            <a:r>
              <a:rPr lang="fr-FR" sz="1200" dirty="0" smtClean="0">
                <a:latin typeface="Century Schoolbook" pitchFamily="18" charset="0"/>
              </a:rPr>
              <a:t> »</a:t>
            </a:r>
            <a:endParaRPr lang="fr-FR" sz="1200" dirty="0">
              <a:latin typeface="Century Schoolbook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513580" y="5173291"/>
            <a:ext cx="164933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dirty="0" smtClean="0">
                <a:latin typeface="Century Schoolbook" pitchFamily="18" charset="0"/>
              </a:rPr>
              <a:t>- Contribution </a:t>
            </a:r>
            <a:r>
              <a:rPr lang="fr-FR" sz="1200" b="1" dirty="0" smtClean="0">
                <a:latin typeface="Century Schoolbook" pitchFamily="18" charset="0"/>
              </a:rPr>
              <a:t>sphérique</a:t>
            </a:r>
            <a:r>
              <a:rPr lang="fr-FR" sz="1200" dirty="0" smtClean="0">
                <a:latin typeface="Century Schoolbook" pitchFamily="18" charset="0"/>
              </a:rPr>
              <a:t> de l’onde</a:t>
            </a:r>
            <a:endParaRPr lang="fr-FR" sz="1200" dirty="0">
              <a:latin typeface="Century Schoolbook" pitchFamily="18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690530" y="5164754"/>
            <a:ext cx="1295432" cy="0"/>
          </a:xfrm>
          <a:prstGeom prst="straightConnector1">
            <a:avLst/>
          </a:prstGeom>
          <a:ln w="19050">
            <a:solidFill>
              <a:srgbClr val="EF397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 flipH="1">
            <a:off x="2731588" y="6512878"/>
            <a:ext cx="247840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Détermination de la courbure des ondes</a:t>
            </a:r>
            <a:endParaRPr lang="fr-FR" sz="1000" dirty="0"/>
          </a:p>
        </p:txBody>
      </p:sp>
      <p:cxnSp>
        <p:nvCxnSpPr>
          <p:cNvPr id="14" name="Connecteur droit avec flèche 13"/>
          <p:cNvCxnSpPr/>
          <p:nvPr/>
        </p:nvCxnSpPr>
        <p:spPr>
          <a:xfrm>
            <a:off x="5712836" y="5164754"/>
            <a:ext cx="1295432" cy="0"/>
          </a:xfrm>
          <a:prstGeom prst="straightConnector1">
            <a:avLst/>
          </a:prstGeom>
          <a:ln w="19050">
            <a:solidFill>
              <a:srgbClr val="EF397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necteur droit avec flèche 14"/>
          <p:cNvCxnSpPr/>
          <p:nvPr/>
        </p:nvCxnSpPr>
        <p:spPr>
          <a:xfrm>
            <a:off x="5712836" y="5231740"/>
            <a:ext cx="1295432" cy="0"/>
          </a:xfrm>
          <a:prstGeom prst="straightConnector1">
            <a:avLst/>
          </a:prstGeom>
          <a:ln w="19050">
            <a:solidFill>
              <a:srgbClr val="EF397E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Century" pitchFamily="18" charset="0"/>
              </a:rPr>
              <a:t>II. Etude théorique du champ de pression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42844" y="500042"/>
            <a:ext cx="40005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ZoneTexte 5"/>
          <p:cNvSpPr txBox="1"/>
          <p:nvPr/>
        </p:nvSpPr>
        <p:spPr>
          <a:xfrm>
            <a:off x="493776" y="621792"/>
            <a:ext cx="2944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Century" pitchFamily="18" charset="0"/>
              </a:rPr>
              <a:t>1. Le mode « Non-Vortex »</a:t>
            </a:r>
            <a:endParaRPr lang="fr-FR" b="1" dirty="0">
              <a:latin typeface="Century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361" y="1209675"/>
            <a:ext cx="5329367" cy="430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Connecteur droit avec flèche 7"/>
          <p:cNvCxnSpPr/>
          <p:nvPr/>
        </p:nvCxnSpPr>
        <p:spPr>
          <a:xfrm>
            <a:off x="5871391" y="3965666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oneTexte 8"/>
          <p:cNvSpPr txBox="1"/>
          <p:nvPr/>
        </p:nvSpPr>
        <p:spPr>
          <a:xfrm>
            <a:off x="6455591" y="3793700"/>
            <a:ext cx="2574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entury Schoolbook" pitchFamily="18" charset="0"/>
              </a:rPr>
              <a:t>Comportement linéaire de la phase de Gouy</a:t>
            </a:r>
            <a:endParaRPr lang="fr-FR" dirty="0">
              <a:latin typeface="Century Schoolbook" pitchFamily="18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455591" y="1371600"/>
            <a:ext cx="2256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entury Schoolbook" pitchFamily="18" charset="0"/>
              </a:rPr>
              <a:t>Phase de Gouy du modèle théorique</a:t>
            </a:r>
          </a:p>
          <a:p>
            <a:endParaRPr lang="fr-FR" dirty="0">
              <a:latin typeface="Century Schoolbook" pitchFamily="18" charset="0"/>
            </a:endParaRPr>
          </a:p>
          <a:p>
            <a:r>
              <a:rPr lang="fr-FR" dirty="0" err="1" smtClean="0">
                <a:latin typeface="Century Schoolbook" pitchFamily="18" charset="0"/>
              </a:rPr>
              <a:t>Arctan</a:t>
            </a:r>
            <a:r>
              <a:rPr lang="fr-FR" dirty="0" smtClean="0">
                <a:latin typeface="Century Schoolbook" pitchFamily="18" charset="0"/>
              </a:rPr>
              <a:t>(z/</a:t>
            </a:r>
            <a:r>
              <a:rPr lang="fr-FR" dirty="0" err="1" smtClean="0">
                <a:latin typeface="Century Schoolbook" pitchFamily="18" charset="0"/>
              </a:rPr>
              <a:t>zr</a:t>
            </a:r>
            <a:r>
              <a:rPr lang="fr-FR" dirty="0" smtClean="0">
                <a:latin typeface="Century Schoolbook" pitchFamily="18" charset="0"/>
              </a:rPr>
              <a:t>)</a:t>
            </a:r>
          </a:p>
          <a:p>
            <a:endParaRPr lang="fr-FR" dirty="0">
              <a:latin typeface="Century Schoolbook" pitchFamily="18" charset="0"/>
            </a:endParaRPr>
          </a:p>
        </p:txBody>
      </p:sp>
      <p:cxnSp>
        <p:nvCxnSpPr>
          <p:cNvPr id="14" name="Connecteur droit 13"/>
          <p:cNvCxnSpPr/>
          <p:nvPr/>
        </p:nvCxnSpPr>
        <p:spPr>
          <a:xfrm>
            <a:off x="5871391" y="1587500"/>
            <a:ext cx="49130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/>
        </p:nvCxnSpPr>
        <p:spPr>
          <a:xfrm>
            <a:off x="5862682" y="2413000"/>
            <a:ext cx="49130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7649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Century" pitchFamily="18" charset="0"/>
              </a:rPr>
              <a:t>II. Etude théorique du champ de pression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142844" y="500042"/>
            <a:ext cx="40005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93776" y="621792"/>
            <a:ext cx="21640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Century" pitchFamily="18" charset="0"/>
              </a:rPr>
              <a:t>1. Le mode Vortex </a:t>
            </a:r>
            <a:endParaRPr lang="fr-FR" b="1" dirty="0">
              <a:latin typeface="Century" pitchFamily="18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804" y="1125941"/>
            <a:ext cx="5268019" cy="4351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9" name="Connecteur droit 8"/>
          <p:cNvCxnSpPr/>
          <p:nvPr/>
        </p:nvCxnSpPr>
        <p:spPr>
          <a:xfrm>
            <a:off x="5871391" y="1587500"/>
            <a:ext cx="491309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Connecteur droit 9"/>
          <p:cNvCxnSpPr/>
          <p:nvPr/>
        </p:nvCxnSpPr>
        <p:spPr>
          <a:xfrm>
            <a:off x="5862682" y="2413000"/>
            <a:ext cx="49130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oneTexte 10"/>
          <p:cNvSpPr txBox="1"/>
          <p:nvPr/>
        </p:nvSpPr>
        <p:spPr>
          <a:xfrm>
            <a:off x="6455591" y="1371600"/>
            <a:ext cx="22566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entury Schoolbook" pitchFamily="18" charset="0"/>
              </a:rPr>
              <a:t>Phase de Gouy du modèle théorique</a:t>
            </a:r>
          </a:p>
          <a:p>
            <a:endParaRPr lang="fr-FR" dirty="0">
              <a:latin typeface="Century Schoolbook" pitchFamily="18" charset="0"/>
            </a:endParaRPr>
          </a:p>
          <a:p>
            <a:r>
              <a:rPr lang="fr-FR" dirty="0" err="1" smtClean="0">
                <a:latin typeface="Century Schoolbook" pitchFamily="18" charset="0"/>
              </a:rPr>
              <a:t>Arctan</a:t>
            </a:r>
            <a:r>
              <a:rPr lang="fr-FR" dirty="0" smtClean="0">
                <a:latin typeface="Century Schoolbook" pitchFamily="18" charset="0"/>
              </a:rPr>
              <a:t>(z/</a:t>
            </a:r>
            <a:r>
              <a:rPr lang="fr-FR" dirty="0" err="1" smtClean="0">
                <a:latin typeface="Century Schoolbook" pitchFamily="18" charset="0"/>
              </a:rPr>
              <a:t>zr</a:t>
            </a:r>
            <a:r>
              <a:rPr lang="fr-FR" dirty="0" smtClean="0">
                <a:latin typeface="Century Schoolbook" pitchFamily="18" charset="0"/>
              </a:rPr>
              <a:t>)</a:t>
            </a:r>
          </a:p>
          <a:p>
            <a:endParaRPr lang="fr-FR" dirty="0">
              <a:latin typeface="Century Schoolbook" pitchFamily="18" charset="0"/>
            </a:endParaRPr>
          </a:p>
        </p:txBody>
      </p:sp>
      <p:cxnSp>
        <p:nvCxnSpPr>
          <p:cNvPr id="12" name="Connecteur droit avec flèche 11"/>
          <p:cNvCxnSpPr/>
          <p:nvPr/>
        </p:nvCxnSpPr>
        <p:spPr>
          <a:xfrm>
            <a:off x="5778500" y="3396860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ZoneTexte 12"/>
          <p:cNvSpPr txBox="1"/>
          <p:nvPr/>
        </p:nvSpPr>
        <p:spPr>
          <a:xfrm>
            <a:off x="6375400" y="3224894"/>
            <a:ext cx="257410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latin typeface="Century Schoolbook" pitchFamily="18" charset="0"/>
              </a:rPr>
              <a:t>Comportement également linéaire de la phase de Gouy</a:t>
            </a:r>
            <a:endParaRPr lang="fr-FR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819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8" y="1219199"/>
            <a:ext cx="5900737" cy="44251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Century" pitchFamily="18" charset="0"/>
              </a:rPr>
              <a:t>II. Etude théorique du champ de pression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142844" y="500042"/>
            <a:ext cx="40005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93776" y="621792"/>
            <a:ext cx="275267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Century" pitchFamily="18" charset="0"/>
              </a:rPr>
              <a:t>Dispositif expérimental </a:t>
            </a:r>
            <a:endParaRPr lang="fr-FR" b="1" dirty="0">
              <a:latin typeface="Century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87632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90501" y="991124"/>
            <a:ext cx="6126207" cy="45946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0" y="0"/>
            <a:ext cx="721520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 smtClean="0">
                <a:latin typeface="Century" pitchFamily="18" charset="0"/>
              </a:rPr>
              <a:t>III. Résultats expérimentaux</a:t>
            </a:r>
          </a:p>
        </p:txBody>
      </p:sp>
      <p:cxnSp>
        <p:nvCxnSpPr>
          <p:cNvPr id="6" name="Connecteur droit 5"/>
          <p:cNvCxnSpPr/>
          <p:nvPr/>
        </p:nvCxnSpPr>
        <p:spPr>
          <a:xfrm>
            <a:off x="142844" y="500042"/>
            <a:ext cx="4000528" cy="1588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ZoneTexte 6"/>
          <p:cNvSpPr txBox="1"/>
          <p:nvPr/>
        </p:nvSpPr>
        <p:spPr>
          <a:xfrm>
            <a:off x="493776" y="621792"/>
            <a:ext cx="30088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>
                <a:latin typeface="Century" pitchFamily="18" charset="0"/>
              </a:rPr>
              <a:t>1. Le mode « </a:t>
            </a:r>
            <a:r>
              <a:rPr lang="fr-FR" b="1" dirty="0" err="1" smtClean="0">
                <a:latin typeface="Century" pitchFamily="18" charset="0"/>
              </a:rPr>
              <a:t>Non-Vortex</a:t>
            </a:r>
            <a:r>
              <a:rPr lang="fr-FR" b="1" dirty="0" smtClean="0">
                <a:latin typeface="Century" pitchFamily="18" charset="0"/>
              </a:rPr>
              <a:t> » </a:t>
            </a:r>
            <a:endParaRPr lang="fr-FR" b="1" dirty="0">
              <a:latin typeface="Century" pitchFamily="18" charset="0"/>
            </a:endParaRPr>
          </a:p>
        </p:txBody>
      </p:sp>
      <p:cxnSp>
        <p:nvCxnSpPr>
          <p:cNvPr id="9" name="Connecteur droit 8"/>
          <p:cNvCxnSpPr/>
          <p:nvPr/>
        </p:nvCxnSpPr>
        <p:spPr>
          <a:xfrm>
            <a:off x="5505537" y="1577975"/>
            <a:ext cx="491309" cy="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ZoneTexte 9"/>
          <p:cNvSpPr txBox="1"/>
          <p:nvPr/>
        </p:nvSpPr>
        <p:spPr>
          <a:xfrm>
            <a:off x="6086902" y="1371600"/>
            <a:ext cx="2256608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latin typeface="Century Schoolbook" pitchFamily="18" charset="0"/>
              </a:rPr>
              <a:t>Phase de Gouy du modèle théorique</a:t>
            </a:r>
          </a:p>
          <a:p>
            <a:endParaRPr lang="fr-FR" sz="1600" dirty="0">
              <a:latin typeface="Century Schoolbook" pitchFamily="18" charset="0"/>
            </a:endParaRPr>
          </a:p>
          <a:p>
            <a:r>
              <a:rPr lang="fr-FR" sz="1600" dirty="0" smtClean="0">
                <a:latin typeface="Century Schoolbook" pitchFamily="18" charset="0"/>
              </a:rPr>
              <a:t>Points expérimentaux</a:t>
            </a:r>
          </a:p>
          <a:p>
            <a:endParaRPr lang="fr-FR" dirty="0">
              <a:latin typeface="Century Schoolbook" pitchFamily="18" charset="0"/>
            </a:endParaRPr>
          </a:p>
        </p:txBody>
      </p:sp>
      <p:sp>
        <p:nvSpPr>
          <p:cNvPr id="3" name="Ellipse 2"/>
          <p:cNvSpPr/>
          <p:nvPr/>
        </p:nvSpPr>
        <p:spPr>
          <a:xfrm>
            <a:off x="5748552" y="2191610"/>
            <a:ext cx="161561" cy="151537"/>
          </a:xfrm>
          <a:prstGeom prst="ellipse">
            <a:avLst/>
          </a:prstGeom>
          <a:noFill/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" name="Connecteur droit avec flèche 10"/>
          <p:cNvCxnSpPr/>
          <p:nvPr/>
        </p:nvCxnSpPr>
        <p:spPr>
          <a:xfrm>
            <a:off x="5537232" y="2911085"/>
            <a:ext cx="58420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ZoneTexte 11"/>
          <p:cNvSpPr txBox="1"/>
          <p:nvPr/>
        </p:nvSpPr>
        <p:spPr>
          <a:xfrm>
            <a:off x="6210300" y="2725817"/>
            <a:ext cx="26384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400" dirty="0" smtClean="0">
                <a:latin typeface="Century Schoolbook" pitchFamily="18" charset="0"/>
              </a:rPr>
              <a:t>L’expérimentation confirme</a:t>
            </a:r>
          </a:p>
          <a:p>
            <a:r>
              <a:rPr lang="fr-FR" sz="1400" dirty="0" smtClean="0">
                <a:latin typeface="Century Schoolbook" pitchFamily="18" charset="0"/>
              </a:rPr>
              <a:t>Le comportement linéaire de la phase de Gouy.</a:t>
            </a:r>
            <a:endParaRPr lang="fr-FR" sz="1400" dirty="0">
              <a:latin typeface="Century Schoolbook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42022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que">
  <a:themeElements>
    <a:clrScheme name="Technique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que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que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1086</TotalTime>
  <Words>453</Words>
  <Application>Microsoft Office PowerPoint</Application>
  <PresentationFormat>Affichage à l'écran (4:3)</PresentationFormat>
  <Paragraphs>79</Paragraphs>
  <Slides>12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Technique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manipe</dc:creator>
  <cp:lastModifiedBy>VILLAIN-GUILLOT Simon</cp:lastModifiedBy>
  <cp:revision>129</cp:revision>
  <dcterms:created xsi:type="dcterms:W3CDTF">2012-06-21T08:23:34Z</dcterms:created>
  <dcterms:modified xsi:type="dcterms:W3CDTF">2012-06-25T12:55:10Z</dcterms:modified>
</cp:coreProperties>
</file>