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88" r:id="rId3"/>
    <p:sldId id="264" r:id="rId4"/>
    <p:sldId id="266" r:id="rId5"/>
    <p:sldId id="282" r:id="rId6"/>
    <p:sldId id="284" r:id="rId7"/>
    <p:sldId id="267" r:id="rId8"/>
    <p:sldId id="303" r:id="rId9"/>
    <p:sldId id="269" r:id="rId10"/>
    <p:sldId id="259" r:id="rId11"/>
    <p:sldId id="260" r:id="rId12"/>
    <p:sldId id="262" r:id="rId13"/>
    <p:sldId id="304" r:id="rId14"/>
    <p:sldId id="301" r:id="rId15"/>
    <p:sldId id="274" r:id="rId16"/>
    <p:sldId id="294" r:id="rId17"/>
    <p:sldId id="297" r:id="rId18"/>
    <p:sldId id="298" r:id="rId19"/>
    <p:sldId id="289" r:id="rId20"/>
    <p:sldId id="272" r:id="rId21"/>
    <p:sldId id="290" r:id="rId22"/>
    <p:sldId id="278" r:id="rId23"/>
    <p:sldId id="279" r:id="rId24"/>
    <p:sldId id="280" r:id="rId25"/>
    <p:sldId id="300" r:id="rId26"/>
    <p:sldId id="295" r:id="rId27"/>
    <p:sldId id="302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F6530-A8FC-4D01-A2DD-5B2F4A5156CA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7970-7317-4303-AEDF-849952E698C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7970-7317-4303-AEDF-849952E698C5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9BAC52-C688-4DEF-B692-74D1DBCCDFDB}" type="datetimeFigureOut">
              <a:rPr lang="fr-FR" smtClean="0"/>
              <a:pPr/>
              <a:t>05/06/2012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DD5BB4-E822-4C7D-A8D3-ED1270D49018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celia.u-bordeaux1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Participation au développement d’un modèle cinétique pour le transport et dépôt  d’énergie par un faisceau d’électrons rapides dans des cibles solides.</a:t>
            </a:r>
            <a:r>
              <a:rPr lang="fr-FR" sz="1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fr-FR" sz="1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296144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Book Antiqua" pitchFamily="18" charset="0"/>
              </a:rPr>
              <a:t>Par Mokrane  Hadj-Bachir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Book Antiqua" pitchFamily="18" charset="0"/>
              </a:rPr>
              <a:t>Sous la direction de M. J.J. Santos </a:t>
            </a:r>
            <a:endParaRPr lang="fr-FR" sz="20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Book Antiqua" pitchFamily="18" charset="0"/>
              </a:rPr>
              <a:t>Mardi 05 juin 2012</a:t>
            </a:r>
            <a:endParaRPr lang="fr-FR" sz="2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" name="Image 12" descr="LogoBx1n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CELIA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6672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000" b="1" dirty="0">
                <a:solidFill>
                  <a:srgbClr val="FF0000"/>
                </a:solidFill>
                <a:latin typeface="Book Antiqua" pitchFamily="18" charset="0"/>
              </a:rPr>
              <a:t>L’allumage rapide comme </a:t>
            </a:r>
            <a:r>
              <a:rPr lang="fr-FR" sz="3000" b="1" dirty="0" smtClean="0">
                <a:solidFill>
                  <a:srgbClr val="FF0000"/>
                </a:solidFill>
                <a:latin typeface="Book Antiqua" pitchFamily="18" charset="0"/>
              </a:rPr>
              <a:t>exemple d’application</a:t>
            </a:r>
            <a:endParaRPr lang="fr-FR" sz="3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203283" cy="314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4581128"/>
          <a:ext cx="8640960" cy="2016224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2016224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Book Antiqua" pitchFamily="18" charset="0"/>
                        </a:rPr>
                        <a:t>Schéma alternatif à la FCI.</a:t>
                      </a:r>
                    </a:p>
                    <a:p>
                      <a:endParaRPr lang="fr-FR" dirty="0" smtClean="0">
                        <a:latin typeface="Book Antiqua" pitchFamily="18" charset="0"/>
                      </a:endParaRPr>
                    </a:p>
                    <a:p>
                      <a:r>
                        <a:rPr lang="fr-FR" dirty="0" smtClean="0">
                          <a:latin typeface="Book Antiqua" pitchFamily="18" charset="0"/>
                        </a:rPr>
                        <a:t>Chauffage du cœur D-T à plusieurs keV             Énergie des électrons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de 1 à 2 MeV.</a:t>
                      </a:r>
                    </a:p>
                    <a:p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r>
                        <a:rPr lang="fr-FR" baseline="0" dirty="0" smtClean="0">
                          <a:latin typeface="Book Antiqua" pitchFamily="18" charset="0"/>
                        </a:rPr>
                        <a:t>Compréhension et maîtrise du transport des électrons rapides du faisceau.</a:t>
                      </a:r>
                      <a:endParaRPr lang="fr-FR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>
            <a:off x="4499992" y="53012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Expérience sur </a:t>
            </a:r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UHI 100 </a:t>
            </a: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au </a:t>
            </a:r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CEA de Saclay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4454013"/>
          <a:ext cx="8784976" cy="1999323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1999323">
                <a:tc>
                  <a:txBody>
                    <a:bodyPr/>
                    <a:lstStyle/>
                    <a:p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Étude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du transport et du dépôt d’énergie des électrons rapides dans la cible:</a:t>
                      </a:r>
                      <a:endParaRPr lang="fr-FR" sz="2000" kern="1200" baseline="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endParaRPr lang="fr-FR" sz="2000" kern="1200" baseline="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- Rayonnement thermique, température du milieu en face arrière. </a:t>
                      </a:r>
                    </a:p>
                    <a:p>
                      <a:endParaRPr lang="fr-FR" sz="2000" kern="1200" baseline="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20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- Rayonnement     , quantité d’électrons dans le faisceau, diamètre du faisceau.</a:t>
                      </a:r>
                      <a:endParaRPr lang="fr-FR" sz="2000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741257"/>
            <a:ext cx="288032" cy="352039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 descr="E:\Saclay_Mochra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6192688" cy="3404352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9244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en arc 11"/>
          <p:cNvCxnSpPr/>
          <p:nvPr/>
        </p:nvCxnSpPr>
        <p:spPr>
          <a:xfrm rot="5400000" flipH="1" flipV="1">
            <a:off x="5148064" y="2636912"/>
            <a:ext cx="432048" cy="14401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/>
          <p:nvPr/>
        </p:nvCxnSpPr>
        <p:spPr>
          <a:xfrm>
            <a:off x="5292080" y="3068960"/>
            <a:ext cx="648072" cy="14401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/>
          <p:nvPr/>
        </p:nvCxnSpPr>
        <p:spPr>
          <a:xfrm>
            <a:off x="5292080" y="3140968"/>
            <a:ext cx="504056" cy="21602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/>
          <p:nvPr/>
        </p:nvCxnSpPr>
        <p:spPr>
          <a:xfrm flipV="1">
            <a:off x="5292080" y="2708920"/>
            <a:ext cx="432048" cy="28803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429000"/>
            <a:ext cx="288032" cy="352039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7452320" y="2420888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Température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Principe et fonctionnalités du modèle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95536" y="1484784"/>
          <a:ext cx="8286860" cy="4176464"/>
        </p:xfrm>
        <a:graphic>
          <a:graphicData uri="http://schemas.openxmlformats.org/drawingml/2006/table">
            <a:tbl>
              <a:tblPr/>
              <a:tblGrid>
                <a:gridCol w="8286860"/>
              </a:tblGrid>
              <a:tr h="4176464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fr-FR" dirty="0" smtClean="0">
                          <a:latin typeface="Book Antiqua" pitchFamily="18" charset="0"/>
                        </a:rPr>
                        <a:t> Modèle quasi analytique, développé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sous Matlab par M. Santos et al., laboratoire CELIA.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fr-FR" baseline="0" dirty="0" smtClean="0">
                          <a:latin typeface="Book Antiqua" pitchFamily="18" charset="0"/>
                        </a:rPr>
                        <a:t> Quantification des pertes d’énergie et du chauffage pour des cibles 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fr-FR" baseline="0" dirty="0" smtClean="0">
                          <a:latin typeface="Book Antiqua" pitchFamily="18" charset="0"/>
                        </a:rPr>
                        <a:t>d’aluminium avec une résolution spatiale micrométrique 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fr-FR" baseline="0" dirty="0" smtClean="0">
                          <a:latin typeface="Book Antiqua" pitchFamily="18" charset="0"/>
                        </a:rPr>
                        <a:t> Test de la dépendance des paramètres de la source d’électrons rapides et de la conductivité du milieu.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fr-FR" baseline="0" dirty="0" smtClean="0">
                          <a:latin typeface="Book Antiqua" pitchFamily="18" charset="0"/>
                        </a:rPr>
                        <a:t> Dimensionnement des grandeurs physiques et dépôt d’énergie dans la matière.</a:t>
                      </a:r>
                      <a:endParaRPr lang="fr-FR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  <a:latin typeface="Book Antiqua" pitchFamily="18" charset="0"/>
              </a:rPr>
              <a:t>Modifications apportées au code </a:t>
            </a:r>
            <a:endParaRPr lang="fr-FR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772816"/>
          <a:ext cx="8640024" cy="4176464"/>
        </p:xfrm>
        <a:graphic>
          <a:graphicData uri="http://schemas.openxmlformats.org/drawingml/2006/table">
            <a:tbl>
              <a:tblPr/>
              <a:tblGrid>
                <a:gridCol w="8640024"/>
              </a:tblGrid>
              <a:tr h="4176464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1 Modification de la fonction de distribution.</a:t>
                      </a:r>
                    </a:p>
                    <a:p>
                      <a:endParaRPr lang="fr-FR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2 Généralisation du calcul de la conductivité électronique</a:t>
                      </a:r>
                      <a:r>
                        <a:rPr lang="fr-FR" sz="2400" baseline="0" dirty="0" smtClean="0">
                          <a:solidFill>
                            <a:schemeClr val="bg1"/>
                          </a:solidFill>
                        </a:rPr>
                        <a:t>. </a:t>
                      </a:r>
                    </a:p>
                    <a:p>
                      <a:endParaRPr lang="fr-FR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400" baseline="0" dirty="0" smtClean="0">
                          <a:solidFill>
                            <a:schemeClr val="bg1"/>
                          </a:solidFill>
                        </a:rPr>
                        <a:t>3 Prise en compte des électrons libres et des plasmons dans le pouvoir d’ arrêt collisionnel. </a:t>
                      </a:r>
                    </a:p>
                    <a:p>
                      <a:endParaRPr lang="fr-FR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sz="2400" baseline="0" dirty="0" smtClean="0">
                          <a:solidFill>
                            <a:schemeClr val="bg1"/>
                          </a:solidFill>
                        </a:rPr>
                        <a:t>4 C</a:t>
                      </a:r>
                      <a:r>
                        <a:rPr lang="fr-FR" sz="2400" b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alcul de la section efficace d’ionisation en couche K et  probabilité d’émission</a:t>
                      </a:r>
                      <a:r>
                        <a:rPr lang="fr-FR" sz="2400" b="0" baseline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  </a:t>
                      </a:r>
                      <a:endParaRPr lang="fr-F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725144"/>
            <a:ext cx="410445" cy="48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059832" y="2060848"/>
          <a:ext cx="2520280" cy="1154281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11542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Calcul des pertes</a:t>
                      </a:r>
                    </a:p>
                    <a:p>
                      <a:pPr algn="ctr"/>
                      <a:r>
                        <a:rPr lang="fr-FR" b="1" dirty="0" smtClean="0"/>
                        <a:t>d’ </a:t>
                      </a:r>
                      <a:r>
                        <a:rPr lang="fr-FR" b="1" dirty="0" smtClean="0"/>
                        <a:t>énergie</a:t>
                      </a:r>
                    </a:p>
                    <a:p>
                      <a:pPr algn="ctr"/>
                      <a:r>
                        <a:rPr lang="fr-FR" b="1" dirty="0" smtClean="0"/>
                        <a:t>ΔE(z</a:t>
                      </a:r>
                      <a:r>
                        <a:rPr lang="fr-FR" b="1" baseline="-25000" dirty="0" smtClean="0"/>
                        <a:t>p</a:t>
                      </a:r>
                      <a:r>
                        <a:rPr lang="fr-FR" b="1" dirty="0" smtClean="0"/>
                        <a:t>)</a:t>
                      </a:r>
                      <a:endParaRPr lang="fr-FR" b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084168" y="3789040"/>
          <a:ext cx="2664296" cy="720080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Calcul</a:t>
                      </a:r>
                      <a:r>
                        <a:rPr lang="fr-FR" b="1" baseline="0" dirty="0" smtClean="0"/>
                        <a:t> de l’ énergie 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3573016"/>
          <a:ext cx="2376264" cy="103238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2376264"/>
              </a:tblGrid>
              <a:tr h="103238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Injection</a:t>
                      </a:r>
                      <a:r>
                        <a:rPr lang="fr-FR" b="1" baseline="0" dirty="0" smtClean="0"/>
                        <a:t> de la</a:t>
                      </a:r>
                      <a:r>
                        <a:rPr lang="fr-FR" b="1" dirty="0" smtClean="0"/>
                        <a:t> fonction de distribution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059832" y="5085184"/>
          <a:ext cx="2570565" cy="1463040"/>
        </p:xfrm>
        <a:graphic>
          <a:graphicData uri="http://schemas.openxmlformats.org/drawingml/2006/table">
            <a:tbl>
              <a:tblPr/>
              <a:tblGrid>
                <a:gridCol w="2570565"/>
              </a:tblGrid>
              <a:tr h="129614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Résultats: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Courants, conductivité, chauffage …etc.</a:t>
                      </a:r>
                      <a:endParaRPr kumimoji="0"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Virage 9"/>
          <p:cNvSpPr/>
          <p:nvPr/>
        </p:nvSpPr>
        <p:spPr>
          <a:xfrm rot="5400000">
            <a:off x="5994158" y="2150858"/>
            <a:ext cx="1260140" cy="1800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Virage 11"/>
          <p:cNvSpPr/>
          <p:nvPr/>
        </p:nvSpPr>
        <p:spPr>
          <a:xfrm rot="16200000">
            <a:off x="1367644" y="4473116"/>
            <a:ext cx="1224136" cy="18722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563888" y="3573016"/>
            <a:ext cx="1728192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Cycle en épaisseurs</a:t>
            </a:r>
            <a:endParaRPr lang="fr-FR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49266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chemeClr val="tx1"/>
                </a:solidFill>
                <a:latin typeface="Book Antiqua" pitchFamily="18" charset="0"/>
              </a:rPr>
              <a:t>Fonctionnement du code </a:t>
            </a:r>
            <a:endParaRPr lang="fr-FR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0"/>
            <a:ext cx="295232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772816"/>
            <a:ext cx="588587" cy="288032"/>
          </a:xfrm>
          <a:prstGeom prst="rect">
            <a:avLst/>
          </a:prstGeom>
          <a:noFill/>
        </p:spPr>
      </p:pic>
      <p:sp>
        <p:nvSpPr>
          <p:cNvPr id="31" name="Virage 30"/>
          <p:cNvSpPr/>
          <p:nvPr/>
        </p:nvSpPr>
        <p:spPr>
          <a:xfrm>
            <a:off x="1187624" y="2276872"/>
            <a:ext cx="1746194" cy="11701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Virage 31"/>
          <p:cNvSpPr/>
          <p:nvPr/>
        </p:nvSpPr>
        <p:spPr>
          <a:xfrm rot="10800000">
            <a:off x="5796136" y="4653135"/>
            <a:ext cx="1593794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14" idx="4"/>
          </p:cNvCxnSpPr>
          <p:nvPr/>
        </p:nvCxnSpPr>
        <p:spPr>
          <a:xfrm flipV="1">
            <a:off x="4427984" y="4653136"/>
            <a:ext cx="144016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4" idx="4"/>
          </p:cNvCxnSpPr>
          <p:nvPr/>
        </p:nvCxnSpPr>
        <p:spPr>
          <a:xfrm>
            <a:off x="4427984" y="4797152"/>
            <a:ext cx="21602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149081"/>
            <a:ext cx="2103886" cy="21602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0"/>
            <a:ext cx="78488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Modifications apportées au code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1 Modification de la fonction de distribution.</a:t>
            </a:r>
          </a:p>
          <a:p>
            <a:endParaRPr lang="fr-FR" dirty="0">
              <a:latin typeface="Book Antiqua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F16"/>
              </a:rPr>
              <a:t> 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251520" y="4941168"/>
          <a:ext cx="8712968" cy="166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474725">
                <a:tc>
                  <a:txBody>
                    <a:bodyPr/>
                    <a:lstStyle/>
                    <a:p>
                      <a:r>
                        <a:rPr lang="fr-FR" dirty="0" smtClean="0"/>
                        <a:t>Avant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Après    </a:t>
                      </a:r>
                      <a:endParaRPr lang="fr-FR" dirty="0"/>
                    </a:p>
                  </a:txBody>
                  <a:tcPr/>
                </a:tc>
              </a:tr>
              <a:tr h="1170555">
                <a:tc>
                  <a:txBody>
                    <a:bodyPr/>
                    <a:lstStyle/>
                    <a:p>
                      <a:r>
                        <a:rPr lang="fr-FR" dirty="0" smtClean="0"/>
                        <a:t>Les électrons continuaient</a:t>
                      </a:r>
                      <a:r>
                        <a:rPr lang="fr-FR" baseline="0" dirty="0" smtClean="0"/>
                        <a:t> directement leur parcours  dans la matière.</a:t>
                      </a:r>
                    </a:p>
                    <a:p>
                      <a:r>
                        <a:rPr lang="fr-FR" baseline="0" dirty="0" smtClean="0"/>
                        <a:t>Critère sur la portée des électrons.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électrons de faible énergie cinétique sont arrêtés sur les premières</a:t>
                      </a:r>
                      <a:r>
                        <a:rPr lang="fr-FR" baseline="0" dirty="0" smtClean="0"/>
                        <a:t> épaisseurs de la cible.</a:t>
                      </a:r>
                    </a:p>
                    <a:p>
                      <a:r>
                        <a:rPr lang="fr-FR" baseline="0" dirty="0" smtClean="0"/>
                        <a:t>Critère d’élimination des électrons.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5" name="Picture 1" descr="D:\physique\FEHmodel\spec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4"/>
            <a:ext cx="4499992" cy="3642941"/>
          </a:xfrm>
          <a:prstGeom prst="rect">
            <a:avLst/>
          </a:prstGeom>
          <a:noFill/>
        </p:spPr>
      </p:pic>
      <p:pic>
        <p:nvPicPr>
          <p:cNvPr id="26626" name="Picture 2" descr="D:\physique\FEHmodel\spec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1196752"/>
            <a:ext cx="471601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5608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Modifications apportées au code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2 Généralisation du  calcul de la conductivité électronique. </a:t>
            </a:r>
          </a:p>
          <a:p>
            <a:r>
              <a:rPr lang="fr-FR" sz="2400" dirty="0" smtClean="0">
                <a:latin typeface="Book Antiqua" pitchFamily="18" charset="0"/>
              </a:rPr>
              <a:t>. 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D:\physique\FEHmodel\Conductivité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004048" cy="370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51520" y="4653136"/>
          <a:ext cx="8712968" cy="19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824536"/>
              </a:tblGrid>
              <a:tr h="482207">
                <a:tc>
                  <a:txBody>
                    <a:bodyPr/>
                    <a:lstStyle/>
                    <a:p>
                      <a:r>
                        <a:rPr lang="fr-FR" dirty="0" smtClean="0"/>
                        <a:t>Avant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Après</a:t>
                      </a:r>
                      <a:endParaRPr lang="fr-FR" dirty="0"/>
                    </a:p>
                  </a:txBody>
                  <a:tcPr/>
                </a:tc>
              </a:tr>
              <a:tr h="1506633">
                <a:tc>
                  <a:txBody>
                    <a:bodyPr/>
                    <a:lstStyle/>
                    <a:p>
                      <a:r>
                        <a:rPr lang="fr-FR" dirty="0" smtClean="0"/>
                        <a:t>Base de données de la conductivité de </a:t>
                      </a:r>
                    </a:p>
                    <a:p>
                      <a:r>
                        <a:rPr lang="fr-FR" dirty="0" smtClean="0"/>
                        <a:t>l’aluminium à froid Ti = 0.03 e V .</a:t>
                      </a:r>
                    </a:p>
                    <a:p>
                      <a:r>
                        <a:rPr lang="fr-FR" dirty="0" smtClean="0"/>
                        <a:t>Hors équilibre thermodynamique.</a:t>
                      </a:r>
                    </a:p>
                    <a:p>
                      <a:r>
                        <a:rPr lang="fr-FR" dirty="0" smtClean="0"/>
                        <a:t>Benoit Chimier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800" dirty="0" smtClean="0">
                          <a:latin typeface="Book Antiqua" pitchFamily="18" charset="0"/>
                        </a:rPr>
                        <a:t>Calcul de la conductivité pour différents matériaux et température.</a:t>
                      </a:r>
                    </a:p>
                    <a:p>
                      <a:pPr algn="l"/>
                      <a:r>
                        <a:rPr lang="fr-FR" sz="1800" dirty="0" smtClean="0">
                          <a:latin typeface="Book Antiqua" pitchFamily="18" charset="0"/>
                        </a:rPr>
                        <a:t>À</a:t>
                      </a:r>
                      <a:r>
                        <a:rPr lang="fr-FR" sz="1800" baseline="0" dirty="0" smtClean="0">
                          <a:latin typeface="Book Antiqua" pitchFamily="18" charset="0"/>
                        </a:rPr>
                        <a:t> l’équilibre Te=Ti, ou hors équilibre thermodynamique.</a:t>
                      </a:r>
                      <a:endParaRPr lang="fr-FR" sz="1800" dirty="0" smtClean="0">
                        <a:latin typeface="Book Antiqua" pitchFamily="18" charset="0"/>
                      </a:endParaRPr>
                    </a:p>
                    <a:p>
                      <a:pPr algn="just"/>
                      <a:r>
                        <a:rPr lang="fr-FR" sz="1800" dirty="0" smtClean="0">
                          <a:latin typeface="Book Antiqua" pitchFamily="18" charset="0"/>
                        </a:rPr>
                        <a:t>Modèle Eidmann – Chimier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794" name="Picture 2" descr="D:\physique\FEHmodel\Conductivité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464400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latin typeface="Book Antiqua" pitchFamily="18" charset="0"/>
              </a:rPr>
              <a:t/>
            </a:r>
            <a:br>
              <a:rPr lang="fr-FR" sz="3600" dirty="0" smtClean="0">
                <a:latin typeface="Book Antiqua" pitchFamily="18" charset="0"/>
              </a:rPr>
            </a:br>
            <a:r>
              <a:rPr lang="fr-FR" dirty="0" smtClean="0">
                <a:latin typeface="Book Antiqua" pitchFamily="18" charset="0"/>
              </a:rPr>
              <a:t/>
            </a:r>
            <a:br>
              <a:rPr lang="fr-FR" dirty="0" smtClean="0"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186808" cy="44973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 descr="E:\Al_stopping_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788024" cy="3754077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708920"/>
            <a:ext cx="4427984" cy="5257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6" y="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Modifications apportées au code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3 Contribution au  pouvoir d’ arrêt collisionnel  dans la matière. 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251520" y="5445224"/>
          <a:ext cx="8712968" cy="119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550860">
                <a:tc>
                  <a:txBody>
                    <a:bodyPr/>
                    <a:lstStyle/>
                    <a:p>
                      <a:r>
                        <a:rPr lang="fr-FR" dirty="0" smtClean="0"/>
                        <a:t>Avant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Après</a:t>
                      </a:r>
                      <a:endParaRPr lang="fr-FR" dirty="0"/>
                    </a:p>
                  </a:txBody>
                  <a:tcPr/>
                </a:tc>
              </a:tr>
              <a:tr h="550860">
                <a:tc>
                  <a:txBody>
                    <a:bodyPr/>
                    <a:lstStyle/>
                    <a:p>
                      <a:r>
                        <a:rPr lang="fr-FR" dirty="0" smtClean="0"/>
                        <a:t>Contribution des électrons liés.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Contributions des électrons liés,</a:t>
                      </a:r>
                      <a:r>
                        <a:rPr lang="fr-FR" baseline="0" dirty="0" smtClean="0"/>
                        <a:t> libres,  et des plasmons.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/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Modifications apportées au code </a:t>
            </a:r>
            <a:r>
              <a:rPr lang="fr-FR" sz="24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Book Antiqua" pitchFamily="18" charset="0"/>
              </a:rPr>
              <a:t>4 Calcul de la section efficace d’ionisation en couche K et la probabilité d’émission  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764704"/>
            <a:ext cx="360040" cy="440049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Espace réservé du contenu 8" descr="D:\physique\FEHmodel\section_efficace_Ka_Cuivre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611560" y="5157192"/>
          <a:ext cx="8064896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436317">
                <a:tc>
                  <a:txBody>
                    <a:bodyPr/>
                    <a:lstStyle/>
                    <a:p>
                      <a:r>
                        <a:rPr lang="fr-FR" dirty="0" smtClean="0"/>
                        <a:t>Avant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Après</a:t>
                      </a:r>
                      <a:endParaRPr lang="fr-FR" dirty="0"/>
                    </a:p>
                  </a:txBody>
                  <a:tcPr/>
                </a:tc>
              </a:tr>
              <a:tr h="1075851">
                <a:tc>
                  <a:txBody>
                    <a:bodyPr/>
                    <a:lstStyle/>
                    <a:p>
                      <a:r>
                        <a:rPr lang="fr-FR" dirty="0" smtClean="0"/>
                        <a:t>Rien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Possibilité de calculer la section efficace d’ionisation en couche K et probabilité d’émission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6165304"/>
            <a:ext cx="305941" cy="359931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556792"/>
            <a:ext cx="426119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136" y="1916832"/>
            <a:ext cx="6233824" cy="25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1727176" y="3501008"/>
            <a:ext cx="12241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727176" y="350100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759624" y="3645024"/>
            <a:ext cx="108012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839744" y="36450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839744" y="3645024"/>
            <a:ext cx="0" cy="75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Dimensionnement et normalisation de la source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Book Antiqua" pitchFamily="18" charset="0"/>
              </a:rPr>
              <a:t>Étude paramétrique </a:t>
            </a:r>
            <a:endParaRPr lang="fr-FR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504" y="4581128"/>
            <a:ext cx="37799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Face avant : caractérisation du rayon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4463480" y="4581128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dirty="0" smtClean="0"/>
              <a:t>Face arrière : caractérisation de la divergence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979712" y="5661248"/>
            <a:ext cx="51125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Géométrie trapézoïdale du faisceau d’électrons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26876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ook Antiqua" pitchFamily="18" charset="0"/>
              </a:rPr>
              <a:t>Objectif du stage : </a:t>
            </a:r>
            <a:endParaRPr lang="fr-FR" sz="3200" b="1" dirty="0">
              <a:latin typeface="Book Antiqua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2996952"/>
          <a:ext cx="8568952" cy="1512168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latin typeface="Book Antiqua" pitchFamily="18" charset="0"/>
                        </a:rPr>
                        <a:t>Reproduire</a:t>
                      </a:r>
                      <a:r>
                        <a:rPr lang="fr-FR" sz="3600" baseline="0" dirty="0" smtClean="0">
                          <a:latin typeface="Book Antiqua" pitchFamily="18" charset="0"/>
                        </a:rPr>
                        <a:t> les résultats d’une expérience faite à Saclay avec un modèle simple.</a:t>
                      </a:r>
                      <a:r>
                        <a:rPr lang="fr-FR" sz="2800" baseline="0" dirty="0" smtClean="0">
                          <a:latin typeface="Book Antiqua" pitchFamily="18" charset="0"/>
                        </a:rPr>
                        <a:t> </a:t>
                      </a:r>
                      <a:endParaRPr lang="fr-FR" sz="2800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0"/>
            <a:ext cx="85689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Dimensionnement et normalisation de la source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Book Antiqua" pitchFamily="18" charset="0"/>
              </a:rPr>
              <a:t>Étude paramétrique </a:t>
            </a:r>
            <a:endParaRPr lang="fr-FR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3528" y="5229200"/>
          <a:ext cx="8568952" cy="1188720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1008112">
                <a:tc>
                  <a:txBody>
                    <a:bodyPr/>
                    <a:lstStyle/>
                    <a:p>
                      <a:r>
                        <a:rPr lang="fr-FR" sz="2400" baseline="0" dirty="0" smtClean="0"/>
                        <a:t>Paramètres sélectionnés: </a:t>
                      </a:r>
                    </a:p>
                    <a:p>
                      <a:r>
                        <a:rPr lang="fr-FR" sz="2400" baseline="0" dirty="0" smtClean="0"/>
                        <a:t>Divergence  25°±5°.</a:t>
                      </a:r>
                    </a:p>
                    <a:p>
                      <a:r>
                        <a:rPr lang="fr-FR" sz="2400" baseline="0" dirty="0" smtClean="0"/>
                        <a:t>Diamètre   20±5  microns.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5843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 flipV="1">
            <a:off x="2771800" y="3861048"/>
            <a:ext cx="0" cy="28803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611560" y="3861048"/>
            <a:ext cx="21602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06705"/>
            <a:ext cx="4860032" cy="304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 flipV="1">
            <a:off x="7308304" y="3933056"/>
            <a:ext cx="0" cy="144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4860032" y="3933056"/>
            <a:ext cx="241199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Comparaison du modèle aux résultats expérimentaux et de la simulation hybride du transport </a:t>
            </a:r>
            <a:endParaRPr lang="fr-FR" sz="28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424936" cy="39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9552" y="5661248"/>
          <a:ext cx="7992888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PâRIS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Code Simple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Un jour sur super calculateur.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</a:t>
                      </a:r>
                      <a:r>
                        <a:rPr lang="fr-FR" dirty="0" smtClean="0"/>
                        <a:t> minute sur  PC.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Book Antiqua" pitchFamily="18" charset="0"/>
              </a:rPr>
              <a:t>Résultats obtenus par le nouveau code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Book Antiqua" pitchFamily="18" charset="0"/>
              </a:rPr>
              <a:t>Compétition entre chauffage résistif et collisionnel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23528" y="4807975"/>
          <a:ext cx="8568952" cy="1501346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1501346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Book Antiqua" pitchFamily="18" charset="0"/>
                        </a:rPr>
                        <a:t>Chauffage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r</a:t>
                      </a:r>
                      <a:r>
                        <a:rPr lang="fr-FR" dirty="0" smtClean="0">
                          <a:latin typeface="Book Antiqua" pitchFamily="18" charset="0"/>
                        </a:rPr>
                        <a:t>ésistif dominant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sur les premières épaisseurs de la cible.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0" dirty="0" smtClean="0">
                        <a:latin typeface="Book Antiqu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>
                          <a:latin typeface="Book Antiqua" pitchFamily="18" charset="0"/>
                        </a:rPr>
                        <a:t>Densité de courant égale à 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800" kern="1200" baseline="30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A/cm²  pour les premières épaisseurs 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800" kern="1200" baseline="300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A/cm² à l’équilibre des chauffages résistif et collisionnel (20 </a:t>
                      </a:r>
                      <a:r>
                        <a:rPr lang="el-GR" baseline="0" dirty="0" smtClean="0">
                          <a:latin typeface="Book Antiqua" pitchFamily="18" charset="0"/>
                        </a:rPr>
                        <a:t>μ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m).</a:t>
                      </a:r>
                      <a:endParaRPr lang="fr-FR" sz="1800" kern="1200" baseline="300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4211960" cy="35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6156176" y="2780928"/>
            <a:ext cx="0" cy="151216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5436096" y="2780928"/>
            <a:ext cx="64807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48926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1259632" y="2961072"/>
            <a:ext cx="0" cy="972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Book Antiqua" pitchFamily="18" charset="0"/>
              </a:rPr>
              <a:t>Perspectives et conclusions </a:t>
            </a:r>
          </a:p>
          <a:p>
            <a:endParaRPr lang="fr-FR" dirty="0">
              <a:latin typeface="Book Antiqua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51520" y="3933056"/>
          <a:ext cx="8496943" cy="2560320"/>
        </p:xfrm>
        <a:graphic>
          <a:graphicData uri="http://schemas.openxmlformats.org/drawingml/2006/table">
            <a:tbl>
              <a:tblPr/>
              <a:tblGrid>
                <a:gridCol w="8496943"/>
              </a:tblGrid>
              <a:tr h="2200280">
                <a:tc>
                  <a:txBody>
                    <a:bodyPr/>
                    <a:lstStyle/>
                    <a:p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Incorporation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d’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un traceur afin de permettre au code le calcul d’émissions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Reproduction de tous les points expérimentaux.</a:t>
                      </a:r>
                    </a:p>
                    <a:p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Généralisation du code à d’autres expériences, voir à un scenario d’allumage rapide.</a:t>
                      </a:r>
                      <a:endParaRPr lang="fr-FR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149080"/>
            <a:ext cx="360040" cy="496055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76328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403648" y="2780928"/>
          <a:ext cx="6327058" cy="882731"/>
        </p:xfrm>
        <a:graphic>
          <a:graphicData uri="http://schemas.openxmlformats.org/drawingml/2006/table">
            <a:tbl>
              <a:tblPr/>
              <a:tblGrid>
                <a:gridCol w="6327058"/>
              </a:tblGrid>
              <a:tr h="882731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rgbClr val="7030A0"/>
                          </a:solidFill>
                          <a:latin typeface="Algerian" pitchFamily="82" charset="0"/>
                        </a:rPr>
                        <a:t>Merci</a:t>
                      </a:r>
                      <a:endParaRPr lang="fr-FR" sz="4400" dirty="0">
                        <a:solidFill>
                          <a:srgbClr val="7030A0"/>
                        </a:solidFill>
                        <a:latin typeface="Algerian" pitchFamily="8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564904"/>
            <a:ext cx="1512168" cy="849694"/>
          </a:xfrm>
          <a:prstGeom prst="rect">
            <a:avLst/>
          </a:prstGeom>
          <a:noFill/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573016"/>
            <a:ext cx="2664296" cy="692717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725144"/>
            <a:ext cx="5904656" cy="702427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67544" y="2276872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correspondance bijective entre l’énergie de chaque électron et le temps </a:t>
            </a:r>
            <a:r>
              <a:rPr lang="fr-FR" i="1" dirty="0" smtClean="0"/>
              <a:t>t, </a:t>
            </a:r>
            <a:r>
              <a:rPr lang="fr-FR" dirty="0" smtClean="0"/>
              <a:t>à son arrivé à la profondeur </a:t>
            </a:r>
            <a:r>
              <a:rPr lang="fr-FR" i="1" dirty="0" smtClean="0"/>
              <a:t> z.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modulation du flux électronique.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dispersion en vitesse de la population électronique.</a:t>
            </a:r>
          </a:p>
          <a:p>
            <a:endParaRPr lang="fr-FR" i="1" dirty="0" smtClean="0"/>
          </a:p>
          <a:p>
            <a:endParaRPr lang="fr-FR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5963" y="0"/>
            <a:ext cx="3478037" cy="20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67544" y="26064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/>
              <a:t>Calcul du courant dans la cible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:\physique\FEHmodel\Fréquence de collisio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450" y="1515569"/>
            <a:ext cx="5375870" cy="414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7544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Fréquences de collisions de l’ aluminium</a:t>
            </a:r>
            <a:endParaRPr lang="fr-FR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788024" cy="285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3647361" cy="36004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933056"/>
            <a:ext cx="3425524" cy="64807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445224"/>
            <a:ext cx="4629318" cy="7920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188640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Modifications apportées au code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Book Antiqua" pitchFamily="18" charset="0"/>
              </a:rPr>
              <a:t>Spectre des électrons </a:t>
            </a: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4903569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Sommaire</a:t>
            </a:r>
            <a:r>
              <a:rPr lang="fr-FR" sz="5400" dirty="0" smtClean="0">
                <a:latin typeface="Book Antiqua" pitchFamily="18" charset="0"/>
              </a:rPr>
              <a:t/>
            </a:r>
            <a:br>
              <a:rPr lang="fr-FR" sz="5400" dirty="0" smtClean="0">
                <a:latin typeface="Book Antiqua" pitchFamily="18" charset="0"/>
              </a:rPr>
            </a:b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2400" dirty="0" smtClean="0">
                <a:latin typeface="Book Antiqua" pitchFamily="18" charset="0"/>
              </a:rPr>
              <a:t>Théorie du transport d’électrons rapides.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2400" dirty="0" smtClean="0">
                <a:latin typeface="Book Antiqua" pitchFamily="18" charset="0"/>
              </a:rPr>
              <a:t>Exemples d’applications.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fr-FR" sz="24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fr-FR" sz="2400" dirty="0" smtClean="0">
                <a:latin typeface="Book Antiqua" pitchFamily="18" charset="0"/>
              </a:rPr>
              <a:t>Expérience sur UHI 100 au CEA de Saclay.</a:t>
            </a:r>
          </a:p>
          <a:p>
            <a:pPr>
              <a:buNone/>
            </a:pPr>
            <a:endParaRPr lang="fr-F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ook Antiqua" pitchFamily="18" charset="0"/>
              </a:rPr>
              <a:t>Résultats obtenus.</a:t>
            </a:r>
          </a:p>
          <a:p>
            <a:endParaRPr lang="fr-FR" sz="2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Book Antiqua" pitchFamily="18" charset="0"/>
              </a:rPr>
              <a:t>Perspectives</a:t>
            </a:r>
            <a:r>
              <a:rPr lang="fr-FR" dirty="0" smtClean="0">
                <a:latin typeface="Book Antiqua" pitchFamily="18" charset="0"/>
              </a:rPr>
              <a:t>.</a:t>
            </a:r>
            <a:endParaRPr lang="fr-F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Théorie du transport d’électrons rapides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Book Antiqua" pitchFamily="18" charset="0"/>
              </a:rPr>
              <a:t>Courants électriques dans la cible</a:t>
            </a:r>
            <a:endParaRPr lang="fr-FR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60439" y="1666568"/>
          <a:ext cx="8082116" cy="4572000"/>
        </p:xfrm>
        <a:graphic>
          <a:graphicData uri="http://schemas.openxmlformats.org/drawingml/2006/table">
            <a:tbl>
              <a:tblPr/>
              <a:tblGrid>
                <a:gridCol w="8082116"/>
              </a:tblGrid>
              <a:tr h="457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Laser intense                  électrons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rapides                  Énergie cinétique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W/cm²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                       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dizaines de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keV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à quelques MeV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>
            <a:off x="2123728" y="18448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860032" y="18448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NewRomanPSMT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204864"/>
            <a:ext cx="1368152" cy="528059"/>
          </a:xfrm>
          <a:prstGeom prst="rect">
            <a:avLst/>
          </a:prstGeom>
          <a:noFill/>
        </p:spPr>
      </p:pic>
      <p:cxnSp>
        <p:nvCxnSpPr>
          <p:cNvPr id="14" name="Connecteur droit avec flèche 13"/>
          <p:cNvCxnSpPr/>
          <p:nvPr/>
        </p:nvCxnSpPr>
        <p:spPr>
          <a:xfrm>
            <a:off x="4860032" y="24928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860032" y="1844824"/>
            <a:ext cx="0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2" descr="E:\Schema_Mokra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140968"/>
            <a:ext cx="3429007" cy="2206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Théorie du transport d’électrons rapides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Book Antiqua" pitchFamily="18" charset="0"/>
              </a:rPr>
              <a:t>Courants électriques dans la cible</a:t>
            </a:r>
            <a:endParaRPr lang="fr-FR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1" y="1412776"/>
          <a:ext cx="8640960" cy="4825792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4825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Laser intense                 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                 Énergie cinétique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W/cm²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dizaines de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keV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à quelques MeV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= </a:t>
                      </a:r>
                      <a:r>
                        <a:rPr lang="fr-FR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>
            <a:off x="1835696" y="18448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716016" y="16288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NewRomanPSMT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96952"/>
            <a:ext cx="368424" cy="506583"/>
          </a:xfrm>
          <a:prstGeom prst="rect">
            <a:avLst/>
          </a:prstGeom>
          <a:noFill/>
        </p:spPr>
      </p:pic>
      <p:cxnSp>
        <p:nvCxnSpPr>
          <p:cNvPr id="14" name="Connecteur droit avec flèche 13"/>
          <p:cNvCxnSpPr/>
          <p:nvPr/>
        </p:nvCxnSpPr>
        <p:spPr>
          <a:xfrm flipH="1">
            <a:off x="2843808" y="2132856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99792" y="1556792"/>
            <a:ext cx="194421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 Antiqua"/>
              </a:rPr>
              <a:t>électrons rapides </a:t>
            </a:r>
            <a:endParaRPr lang="fr-FR" dirty="0"/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988840"/>
            <a:ext cx="1368152" cy="528059"/>
          </a:xfrm>
          <a:prstGeom prst="rect">
            <a:avLst/>
          </a:prstGeom>
          <a:noFill/>
        </p:spPr>
      </p:pic>
      <p:cxnSp>
        <p:nvCxnSpPr>
          <p:cNvPr id="25" name="Connecteur droit avec flèche 24"/>
          <p:cNvCxnSpPr/>
          <p:nvPr/>
        </p:nvCxnSpPr>
        <p:spPr>
          <a:xfrm>
            <a:off x="4716016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716016" y="1628800"/>
            <a:ext cx="0" cy="57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E:\Schema_Mokra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852936"/>
            <a:ext cx="3429007" cy="220675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59632" y="3068960"/>
            <a:ext cx="1531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10</a:t>
            </a:r>
            <a:r>
              <a:rPr lang="fr-FR" sz="2400" baseline="30000" dirty="0" smtClean="0"/>
              <a:t>12</a:t>
            </a:r>
            <a:r>
              <a:rPr lang="fr-FR" sz="2400" dirty="0" smtClean="0"/>
              <a:t> A/cm²</a:t>
            </a:r>
            <a:endParaRPr lang="fr-FR" sz="240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83459" y="2852935"/>
          <a:ext cx="2388341" cy="720081"/>
        </p:xfrm>
        <a:graphic>
          <a:graphicData uri="http://schemas.openxmlformats.org/drawingml/2006/table">
            <a:tbl>
              <a:tblPr/>
              <a:tblGrid>
                <a:gridCol w="2388341"/>
              </a:tblGrid>
              <a:tr h="7200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1196753"/>
          <a:ext cx="8640960" cy="5486400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5407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Laser intense                                                     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Énergie cinétique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W/cm²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                               dizaines de keV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à quelques MeV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=</a:t>
                      </a:r>
                      <a:endParaRPr lang="fr-FR" sz="18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30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rgbClr val="FF0000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rgbClr val="FF0000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rgbClr val="FF0000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FF0000"/>
                          </a:solidFill>
                          <a:latin typeface="Book Antiqua"/>
                          <a:ea typeface="+mn-ea"/>
                          <a:cs typeface="+mn-cs"/>
                        </a:rPr>
                        <a:t>AUTORISER LA                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Besoin</a:t>
                      </a:r>
                      <a:r>
                        <a:rPr lang="fr-FR" sz="1800" kern="1200" dirty="0" smtClean="0">
                          <a:solidFill>
                            <a:srgbClr val="FF0000"/>
                          </a:solidFill>
                          <a:latin typeface="Book Antiqua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de</a:t>
                      </a:r>
                      <a:r>
                        <a:rPr lang="fr-FR" sz="1800" kern="1200" dirty="0" smtClean="0">
                          <a:solidFill>
                            <a:srgbClr val="FF0000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charge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rgbClr val="FF0000"/>
                          </a:solidFill>
                          <a:latin typeface="Book Antiqua"/>
                          <a:ea typeface="+mn-ea"/>
                          <a:cs typeface="+mn-cs"/>
                        </a:rPr>
                        <a:t>PROPAGATION                                                                    </a:t>
                      </a:r>
                      <a:r>
                        <a:rPr lang="fr-FR" sz="24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800" kern="1200" dirty="0" smtClean="0">
                          <a:solidFill>
                            <a:srgbClr val="FF0000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              neutraliser                             courant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>
            <a:off x="1835696" y="14847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44008" y="14847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NewRomanPSMT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852936"/>
            <a:ext cx="368424" cy="506583"/>
          </a:xfrm>
          <a:prstGeom prst="rect">
            <a:avLst/>
          </a:prstGeom>
          <a:noFill/>
        </p:spPr>
      </p:pic>
      <p:cxnSp>
        <p:nvCxnSpPr>
          <p:cNvPr id="14" name="Connecteur droit avec flèche 13"/>
          <p:cNvCxnSpPr/>
          <p:nvPr/>
        </p:nvCxnSpPr>
        <p:spPr>
          <a:xfrm flipH="1">
            <a:off x="3059832" y="1844824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Flèche droite 15"/>
          <p:cNvSpPr/>
          <p:nvPr/>
        </p:nvSpPr>
        <p:spPr>
          <a:xfrm>
            <a:off x="2627784" y="4581128"/>
            <a:ext cx="24482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Parenthèse ouvrante 17"/>
          <p:cNvSpPr/>
          <p:nvPr/>
        </p:nvSpPr>
        <p:spPr>
          <a:xfrm>
            <a:off x="5292080" y="4437112"/>
            <a:ext cx="144016" cy="648072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627784" y="1268760"/>
            <a:ext cx="194421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Book Antiqua"/>
              </a:rPr>
              <a:t>électrons rapides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11560" y="26064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Théorie du transport d’électrons rapides </a:t>
            </a:r>
          </a:p>
          <a:p>
            <a:r>
              <a:rPr lang="fr-FR" sz="2200" b="1" dirty="0" smtClean="0">
                <a:solidFill>
                  <a:srgbClr val="FF0000"/>
                </a:solidFill>
                <a:latin typeface="Book Antiqua" pitchFamily="18" charset="0"/>
              </a:rPr>
              <a:t>Courants électriques dans la cible</a:t>
            </a:r>
            <a:endParaRPr lang="fr-FR" sz="2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644008" y="1484784"/>
            <a:ext cx="0" cy="57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644008" y="20608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772816"/>
            <a:ext cx="1368152" cy="528059"/>
          </a:xfrm>
          <a:prstGeom prst="rect">
            <a:avLst/>
          </a:prstGeom>
          <a:noFill/>
        </p:spPr>
      </p:pic>
      <p:pic>
        <p:nvPicPr>
          <p:cNvPr id="3074" name="Picture 2" descr="E:\Schema_Mokra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564904"/>
            <a:ext cx="2385849" cy="153542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259632" y="2852936"/>
            <a:ext cx="1531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10</a:t>
            </a:r>
            <a:r>
              <a:rPr lang="fr-FR" sz="2400" baseline="30000" dirty="0" smtClean="0"/>
              <a:t>12</a:t>
            </a:r>
            <a:r>
              <a:rPr lang="fr-FR" sz="2400" dirty="0" smtClean="0"/>
              <a:t> A/cm²</a:t>
            </a:r>
            <a:endParaRPr lang="fr-FR" sz="2400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412955" y="2654710"/>
          <a:ext cx="2462980" cy="855406"/>
        </p:xfrm>
        <a:graphic>
          <a:graphicData uri="http://schemas.openxmlformats.org/drawingml/2006/table">
            <a:tbl>
              <a:tblPr/>
              <a:tblGrid>
                <a:gridCol w="2462980"/>
              </a:tblGrid>
              <a:tr h="8554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Théorie du transport d’électrons rapides </a:t>
            </a:r>
          </a:p>
          <a:p>
            <a:r>
              <a:rPr lang="fr-FR" sz="3200" b="1" dirty="0" smtClean="0">
                <a:solidFill>
                  <a:srgbClr val="FF0000"/>
                </a:solidFill>
                <a:latin typeface="Book Antiqua" pitchFamily="18" charset="0"/>
              </a:rPr>
              <a:t>Courants électriques dans la cible</a:t>
            </a:r>
            <a:endParaRPr lang="fr-FR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60439" y="1666568"/>
          <a:ext cx="8082116" cy="4572000"/>
        </p:xfrm>
        <a:graphic>
          <a:graphicData uri="http://schemas.openxmlformats.org/drawingml/2006/table">
            <a:tbl>
              <a:tblPr/>
              <a:tblGrid>
                <a:gridCol w="8082116"/>
              </a:tblGrid>
              <a:tr h="457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Neutralisation de charge                            courant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retour 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Champ de charge d’espace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                                                     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E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++++                                             _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_ _ _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++++                                             _ _ _ _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++++                                             _ _ _ _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                                ++++                                             _ _ _ _ </a:t>
                      </a:r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Book Antiqu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                                                     B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348880"/>
            <a:ext cx="1872208" cy="432048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NewRomanPSMT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3131840" y="4509120"/>
            <a:ext cx="23042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rot="10800000">
            <a:off x="3635896" y="4221088"/>
            <a:ext cx="1296144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èche courbée vers le bas 21"/>
          <p:cNvSpPr/>
          <p:nvPr/>
        </p:nvSpPr>
        <p:spPr>
          <a:xfrm>
            <a:off x="3995936" y="3717032"/>
            <a:ext cx="576064" cy="1944216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563888" y="551723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699792" y="4005064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580112" y="38610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lèche droite 24"/>
          <p:cNvSpPr/>
          <p:nvPr/>
        </p:nvSpPr>
        <p:spPr>
          <a:xfrm rot="10800000">
            <a:off x="3635896" y="5013176"/>
            <a:ext cx="1296144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419872" y="21328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924944"/>
            <a:ext cx="936104" cy="565339"/>
          </a:xfrm>
          <a:prstGeom prst="rect">
            <a:avLst/>
          </a:prstGeom>
          <a:noFill/>
        </p:spPr>
      </p:pic>
      <p:sp>
        <p:nvSpPr>
          <p:cNvPr id="28" name="Flèche à angle droit 27"/>
          <p:cNvSpPr/>
          <p:nvPr/>
        </p:nvSpPr>
        <p:spPr>
          <a:xfrm rot="5400000">
            <a:off x="3491880" y="2708920"/>
            <a:ext cx="504056" cy="792088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229200"/>
            <a:ext cx="302434" cy="504056"/>
          </a:xfrm>
          <a:prstGeom prst="rect">
            <a:avLst/>
          </a:prstGeom>
          <a:noFill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148064" y="53012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203848" y="41490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05064"/>
            <a:ext cx="432048" cy="785542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+mj-ea"/>
                <a:cs typeface="+mj-cs"/>
              </a:rPr>
              <a:t>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xemples  d’applications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1520" y="1484784"/>
          <a:ext cx="8712968" cy="4464496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4464496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Accélération de protons/ions</a:t>
                      </a:r>
                    </a:p>
                    <a:p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r>
                        <a:rPr lang="fr-FR" sz="2800" dirty="0" smtClean="0"/>
                        <a:t>Génération de rayonnement X incohérent,</a:t>
                      </a:r>
                      <a:r>
                        <a:rPr lang="fr-FR" sz="2800" baseline="0" dirty="0" smtClean="0"/>
                        <a:t> et cohérent</a:t>
                      </a:r>
                    </a:p>
                    <a:p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endParaRPr lang="fr-FR" sz="2800" dirty="0" smtClean="0"/>
                    </a:p>
                    <a:p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Allumage rapide pour la fusion</a:t>
                      </a:r>
                      <a:r>
                        <a:rPr lang="fr-FR" sz="2800" baseline="0" dirty="0" smtClean="0">
                          <a:solidFill>
                            <a:schemeClr val="tx1"/>
                          </a:solidFill>
                        </a:rPr>
                        <a:t> FCI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365104"/>
            <a:ext cx="13525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332656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Théorie du transport d’électrons rapides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Book Antiqua" pitchFamily="18" charset="0"/>
              </a:rPr>
              <a:t>Pertes d’énergies 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39213" y="1430594"/>
          <a:ext cx="8598310" cy="4940709"/>
        </p:xfrm>
        <a:graphic>
          <a:graphicData uri="http://schemas.openxmlformats.org/drawingml/2006/table">
            <a:tbl>
              <a:tblPr/>
              <a:tblGrid>
                <a:gridCol w="8598310"/>
              </a:tblGrid>
              <a:tr h="4940709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Book Antiqua" pitchFamily="18" charset="0"/>
                        </a:rPr>
                        <a:t>Effets collisionnels                  diffusion                   divergence du faisceau </a:t>
                      </a:r>
                    </a:p>
                    <a:p>
                      <a:r>
                        <a:rPr lang="fr-FR" baseline="0" dirty="0" smtClean="0">
                          <a:latin typeface="Book Antiqua" pitchFamily="18" charset="0"/>
                        </a:rPr>
                        <a:t>                                                   </a:t>
                      </a:r>
                      <a:r>
                        <a:rPr lang="fr-FR" dirty="0" smtClean="0">
                          <a:latin typeface="Book Antiqua" pitchFamily="18" charset="0"/>
                        </a:rPr>
                        <a:t> ralentissement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</a:t>
                      </a:r>
                    </a:p>
                    <a:p>
                      <a:r>
                        <a:rPr lang="fr-FR" baseline="0" dirty="0" smtClean="0">
                          <a:latin typeface="Book Antiqua" pitchFamily="18" charset="0"/>
                        </a:rPr>
                        <a:t>                                                      proportionnel à la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densité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l-GR" sz="28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ρ</a:t>
                      </a:r>
                      <a:endParaRPr lang="fr-FR" sz="2800" baseline="0" dirty="0" smtClean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  <a:p>
                      <a:r>
                        <a:rPr lang="fr-FR" dirty="0" smtClean="0">
                          <a:latin typeface="Book Antiqua" pitchFamily="18" charset="0"/>
                        </a:rPr>
                        <a:t>                                                    </a:t>
                      </a:r>
                    </a:p>
                    <a:p>
                      <a:r>
                        <a:rPr lang="fr-FR" dirty="0" smtClean="0">
                          <a:latin typeface="Book Antiqua" pitchFamily="18" charset="0"/>
                        </a:rPr>
                        <a:t>                                                   </a:t>
                      </a:r>
                    </a:p>
                    <a:p>
                      <a:endParaRPr lang="fr-FR" dirty="0" smtClean="0">
                        <a:latin typeface="Book Antiqua" pitchFamily="18" charset="0"/>
                      </a:endParaRPr>
                    </a:p>
                    <a:p>
                      <a:endParaRPr lang="fr-FR" dirty="0" smtClean="0">
                        <a:latin typeface="Book Antiqua" pitchFamily="18" charset="0"/>
                      </a:endParaRPr>
                    </a:p>
                    <a:p>
                      <a:endParaRPr lang="fr-FR" dirty="0" smtClean="0">
                        <a:latin typeface="Book Antiqua" pitchFamily="18" charset="0"/>
                      </a:endParaRPr>
                    </a:p>
                    <a:p>
                      <a:r>
                        <a:rPr lang="fr-FR" dirty="0" smtClean="0">
                          <a:latin typeface="Book Antiqua" pitchFamily="18" charset="0"/>
                        </a:rPr>
                        <a:t>Effets résistifs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                     ralentissement </a:t>
                      </a:r>
                    </a:p>
                    <a:p>
                      <a:r>
                        <a:rPr lang="fr-FR" baseline="0" dirty="0" smtClean="0">
                          <a:latin typeface="Book Antiqua" pitchFamily="18" charset="0"/>
                        </a:rPr>
                        <a:t>                                              inversement proportionnel à la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conductivité </a:t>
                      </a:r>
                      <a:r>
                        <a:rPr lang="el-GR" sz="2000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σ</a:t>
                      </a:r>
                      <a:r>
                        <a:rPr lang="fr-FR" sz="2000" baseline="0" dirty="0" smtClean="0">
                          <a:solidFill>
                            <a:srgbClr val="FF0000"/>
                          </a:solidFill>
                          <a:latin typeface="Berlin Sans FB" pitchFamily="34" charset="0"/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fr-FR" baseline="0" dirty="0" smtClean="0">
                          <a:latin typeface="Book Antiqua" pitchFamily="18" charset="0"/>
                        </a:rPr>
                        <a:t>du milieu</a:t>
                      </a:r>
                      <a:endParaRPr lang="fr-FR" dirty="0" smtClean="0">
                        <a:latin typeface="Book Antiqua" pitchFamily="18" charset="0"/>
                      </a:endParaRPr>
                    </a:p>
                    <a:p>
                      <a:endParaRPr lang="fr-FR" dirty="0" smtClean="0">
                        <a:latin typeface="Book Antiqua" pitchFamily="18" charset="0"/>
                      </a:endParaRPr>
                    </a:p>
                    <a:p>
                      <a:endParaRPr lang="fr-FR" dirty="0" smtClean="0">
                        <a:latin typeface="Book Antiqua" pitchFamily="18" charset="0"/>
                      </a:endParaRPr>
                    </a:p>
                    <a:p>
                      <a:endParaRPr lang="fr-FR" dirty="0" smtClean="0">
                        <a:latin typeface="Book Antiqua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157192"/>
            <a:ext cx="3260510" cy="576064"/>
          </a:xfrm>
          <a:prstGeom prst="rect">
            <a:avLst/>
          </a:prstGeom>
          <a:noFill/>
        </p:spPr>
      </p:pic>
      <p:cxnSp>
        <p:nvCxnSpPr>
          <p:cNvPr id="10" name="Connecteur droit avec flèche 9"/>
          <p:cNvCxnSpPr/>
          <p:nvPr/>
        </p:nvCxnSpPr>
        <p:spPr>
          <a:xfrm>
            <a:off x="2699792" y="16288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572000" y="162880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771800" y="19168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771800" y="22768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195736" y="400506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2195736" y="429309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F16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852936"/>
            <a:ext cx="5458206" cy="648072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472437"/>
            <a:ext cx="1584176" cy="489111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4454</TotalTime>
  <Words>940</Words>
  <Application>Microsoft Office PowerPoint</Application>
  <PresentationFormat>Affichage à l'écran (4:3)</PresentationFormat>
  <Paragraphs>272</Paragraphs>
  <Slides>27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Participation au développement d’un modèle cinétique pour le transport et dépôt  d’énergie par un faisceau d’électrons rapides dans des cibles solides. </vt:lpstr>
      <vt:lpstr>Diapositive 2</vt:lpstr>
      <vt:lpstr>Sommaire 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Modifications apportées au code </vt:lpstr>
      <vt:lpstr>Fonctionnement du code </vt:lpstr>
      <vt:lpstr>Diapositive 15</vt:lpstr>
      <vt:lpstr>Diapositive 16</vt:lpstr>
      <vt:lpstr>  </vt:lpstr>
      <vt:lpstr>    Modifications apportées au code  4 Calcul de la section efficace d’ionisation en couche K et la probabilité d’émission   </vt:lpstr>
      <vt:lpstr> 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 au développement d’un modèle cinétique pour le transport et dépôt  d’énergie par un faisceau d’électrons rapides sur des cibles solides</dc:title>
  <dc:creator>franck</dc:creator>
  <cp:lastModifiedBy>franck</cp:lastModifiedBy>
  <cp:revision>334</cp:revision>
  <dcterms:created xsi:type="dcterms:W3CDTF">2012-05-28T08:49:00Z</dcterms:created>
  <dcterms:modified xsi:type="dcterms:W3CDTF">2012-06-05T09:46:14Z</dcterms:modified>
</cp:coreProperties>
</file>